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65" r:id="rId3"/>
    <p:sldId id="266" r:id="rId4"/>
    <p:sldId id="256" r:id="rId5"/>
    <p:sldId id="262" r:id="rId6"/>
    <p:sldId id="318" r:id="rId7"/>
    <p:sldId id="297" r:id="rId8"/>
    <p:sldId id="309" r:id="rId9"/>
    <p:sldId id="311" r:id="rId10"/>
    <p:sldId id="317" r:id="rId11"/>
  </p:sldIdLst>
  <p:sldSz cx="9144000" cy="6858000" type="screen4x3"/>
  <p:notesSz cx="6735763" cy="98663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224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02E78A-C5CE-402F-B6DA-97FC5E453F5A}" type="datetimeFigureOut">
              <a:rPr lang="fr-FR" smtClean="0"/>
              <a:pPr/>
              <a:t>15/04/2015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869695-BCC9-4E02-BBC3-28FF582FB2A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7FCBB3-87BF-4FCB-B586-88A93B9F3008}" type="datetimeFigureOut">
              <a:rPr lang="fr-FR" smtClean="0"/>
              <a:pPr/>
              <a:t>15/04/2015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F47019-2B4D-4397-90F9-D333250250D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47019-2B4D-4397-90F9-D333250250D2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47019-2B4D-4397-90F9-D333250250D2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47019-2B4D-4397-90F9-D333250250D2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47019-2B4D-4397-90F9-D333250250D2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47019-2B4D-4397-90F9-D333250250D2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47019-2B4D-4397-90F9-D333250250D2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47019-2B4D-4397-90F9-D333250250D2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47019-2B4D-4397-90F9-D333250250D2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47019-2B4D-4397-90F9-D333250250D2}" type="slidenum">
              <a:rPr lang="fr-FR" smtClean="0"/>
              <a:pPr/>
              <a:t>10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B256F-4BD0-4767-8235-52C6912643A8}" type="datetimeFigureOut">
              <a:rPr lang="fr-FR" smtClean="0"/>
              <a:pPr/>
              <a:t>15/04/2015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BC6AC-A665-40C4-AC47-5C1358C09E2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B256F-4BD0-4767-8235-52C6912643A8}" type="datetimeFigureOut">
              <a:rPr lang="fr-FR" smtClean="0"/>
              <a:pPr/>
              <a:t>15/04/2015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BC6AC-A665-40C4-AC47-5C1358C09E2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B256F-4BD0-4767-8235-52C6912643A8}" type="datetimeFigureOut">
              <a:rPr lang="fr-FR" smtClean="0"/>
              <a:pPr/>
              <a:t>15/04/2015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BC6AC-A665-40C4-AC47-5C1358C09E2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B256F-4BD0-4767-8235-52C6912643A8}" type="datetimeFigureOut">
              <a:rPr lang="fr-FR" smtClean="0"/>
              <a:pPr/>
              <a:t>15/04/2015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BC6AC-A665-40C4-AC47-5C1358C09E2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B256F-4BD0-4767-8235-52C6912643A8}" type="datetimeFigureOut">
              <a:rPr lang="fr-FR" smtClean="0"/>
              <a:pPr/>
              <a:t>15/04/2015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BC6AC-A665-40C4-AC47-5C1358C09E2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B256F-4BD0-4767-8235-52C6912643A8}" type="datetimeFigureOut">
              <a:rPr lang="fr-FR" smtClean="0"/>
              <a:pPr/>
              <a:t>15/04/2015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BC6AC-A665-40C4-AC47-5C1358C09E2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B256F-4BD0-4767-8235-52C6912643A8}" type="datetimeFigureOut">
              <a:rPr lang="fr-FR" smtClean="0"/>
              <a:pPr/>
              <a:t>15/04/2015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BC6AC-A665-40C4-AC47-5C1358C09E2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B256F-4BD0-4767-8235-52C6912643A8}" type="datetimeFigureOut">
              <a:rPr lang="fr-FR" smtClean="0"/>
              <a:pPr/>
              <a:t>15/04/2015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BC6AC-A665-40C4-AC47-5C1358C09E2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B256F-4BD0-4767-8235-52C6912643A8}" type="datetimeFigureOut">
              <a:rPr lang="fr-FR" smtClean="0"/>
              <a:pPr/>
              <a:t>15/04/2015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BC6AC-A665-40C4-AC47-5C1358C09E2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B256F-4BD0-4767-8235-52C6912643A8}" type="datetimeFigureOut">
              <a:rPr lang="fr-FR" smtClean="0"/>
              <a:pPr/>
              <a:t>15/04/2015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BC6AC-A665-40C4-AC47-5C1358C09E2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B256F-4BD0-4767-8235-52C6912643A8}" type="datetimeFigureOut">
              <a:rPr lang="fr-FR" smtClean="0"/>
              <a:pPr/>
              <a:t>15/04/2015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BC6AC-A665-40C4-AC47-5C1358C09E2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B256F-4BD0-4767-8235-52C6912643A8}" type="datetimeFigureOut">
              <a:rPr lang="fr-FR" smtClean="0"/>
              <a:pPr/>
              <a:t>15/04/2015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BC6AC-A665-40C4-AC47-5C1358C09E2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saunier@ifcic.fr" TargetMode="External"/><Relationship Id="rId7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ifcic.fr/" TargetMode="External"/><Relationship Id="rId5" Type="http://schemas.openxmlformats.org/officeDocument/2006/relationships/hyperlink" Target="mailto:tunc@ifcic.fr" TargetMode="External"/><Relationship Id="rId4" Type="http://schemas.openxmlformats.org/officeDocument/2006/relationships/hyperlink" Target="mailto:orsini@ifcic.fr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6"/>
          <p:cNvSpPr txBox="1">
            <a:spLocks noChangeArrowheads="1"/>
          </p:cNvSpPr>
          <p:nvPr/>
        </p:nvSpPr>
        <p:spPr bwMode="auto">
          <a:xfrm>
            <a:off x="2843808" y="2204864"/>
            <a:ext cx="4680520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fr-FR" sz="2000" b="1" dirty="0" smtClean="0">
              <a:solidFill>
                <a:schemeClr val="tx2"/>
              </a:solidFill>
              <a:latin typeface="Calibri" pitchFamily="34" charset="0"/>
            </a:endParaRPr>
          </a:p>
          <a:p>
            <a:r>
              <a:rPr lang="fr-FR" sz="4000" b="1" dirty="0" smtClean="0">
                <a:solidFill>
                  <a:schemeClr val="tx2"/>
                </a:solidFill>
                <a:latin typeface="Calibri" pitchFamily="34" charset="0"/>
              </a:rPr>
              <a:t>L’IFCIC</a:t>
            </a:r>
          </a:p>
          <a:p>
            <a:r>
              <a:rPr lang="fr-FR" sz="1000" b="1" dirty="0" smtClean="0">
                <a:solidFill>
                  <a:schemeClr val="tx2"/>
                </a:solidFill>
                <a:latin typeface="Calibri" pitchFamily="34" charset="0"/>
              </a:rPr>
              <a:t>  </a:t>
            </a:r>
          </a:p>
          <a:p>
            <a:endParaRPr lang="fr-FR" sz="2800" b="1" dirty="0">
              <a:latin typeface="Calibri" pitchFamily="34" charset="0"/>
            </a:endParaRPr>
          </a:p>
        </p:txBody>
      </p:sp>
      <p:pic>
        <p:nvPicPr>
          <p:cNvPr id="5" name="Picture 2" descr="I:\DMT\Consultation\Documentation IFCIC\Logo\LogoBig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84250" y="2132856"/>
            <a:ext cx="1354138" cy="142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oneTexte 5"/>
          <p:cNvSpPr txBox="1"/>
          <p:nvPr/>
        </p:nvSpPr>
        <p:spPr>
          <a:xfrm>
            <a:off x="3419872" y="5805264"/>
            <a:ext cx="51845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1" dirty="0" smtClean="0">
                <a:solidFill>
                  <a:schemeClr val="tx2"/>
                </a:solidFill>
                <a:latin typeface="Calibri" pitchFamily="34" charset="0"/>
              </a:rPr>
              <a:t>FICAM</a:t>
            </a:r>
          </a:p>
          <a:p>
            <a:pPr algn="r"/>
            <a:r>
              <a:rPr lang="fr-FR" b="1" dirty="0" smtClean="0">
                <a:solidFill>
                  <a:schemeClr val="tx2"/>
                </a:solidFill>
                <a:latin typeface="Calibri" pitchFamily="34" charset="0"/>
              </a:rPr>
              <a:t>16 avril </a:t>
            </a:r>
            <a:r>
              <a:rPr lang="fr-FR" b="1" dirty="0" smtClean="0">
                <a:solidFill>
                  <a:schemeClr val="tx2"/>
                </a:solidFill>
                <a:latin typeface="Calibri" pitchFamily="34" charset="0"/>
              </a:rPr>
              <a:t>2015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>
            <a:spLocks noChangeArrowheads="1"/>
          </p:cNvSpPr>
          <p:nvPr/>
        </p:nvSpPr>
        <p:spPr bwMode="auto">
          <a:xfrm>
            <a:off x="395536" y="1556793"/>
            <a:ext cx="8232775" cy="4708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fr-FR" sz="2200" b="1" dirty="0" smtClean="0">
                <a:solidFill>
                  <a:schemeClr val="tx2"/>
                </a:solidFill>
              </a:rPr>
              <a:t> </a:t>
            </a:r>
            <a:r>
              <a:rPr lang="fr-FR" sz="2200" b="1" cap="small" dirty="0" smtClean="0">
                <a:solidFill>
                  <a:schemeClr val="tx2"/>
                </a:solidFill>
              </a:rPr>
              <a:t>Institut pour le Financement du Cinéma et des Industries Culturelles</a:t>
            </a:r>
          </a:p>
          <a:p>
            <a:pPr defTabSz="361950"/>
            <a:r>
              <a:rPr lang="fr-FR" dirty="0" smtClean="0"/>
              <a:t>	</a:t>
            </a:r>
            <a:r>
              <a:rPr lang="fr-FR" sz="1600" dirty="0" smtClean="0"/>
              <a:t>46, avenue Victor Hugo – 75116 Paris</a:t>
            </a:r>
          </a:p>
          <a:p>
            <a:pPr defTabSz="361950"/>
            <a:r>
              <a:rPr lang="fr-FR" sz="1600" dirty="0" smtClean="0"/>
              <a:t>	Standard : 01.53.64.55.55 </a:t>
            </a:r>
          </a:p>
          <a:p>
            <a:pPr defTabSz="361950"/>
            <a:endParaRPr lang="fr-FR" sz="1600" dirty="0" smtClean="0">
              <a:solidFill>
                <a:schemeClr val="tx2"/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fr-FR" sz="1600" b="1" cap="small" dirty="0" smtClean="0">
                <a:solidFill>
                  <a:schemeClr val="tx2"/>
                </a:solidFill>
              </a:rPr>
              <a:t> </a:t>
            </a:r>
            <a:r>
              <a:rPr lang="fr-FR" sz="2200" b="1" cap="small" dirty="0" smtClean="0">
                <a:solidFill>
                  <a:schemeClr val="tx2"/>
                </a:solidFill>
              </a:rPr>
              <a:t>Contacts</a:t>
            </a:r>
          </a:p>
          <a:p>
            <a:pPr lvl="0" defTabSz="361950"/>
            <a:r>
              <a:rPr lang="fr-FR" dirty="0" smtClean="0"/>
              <a:t>	</a:t>
            </a:r>
          </a:p>
          <a:p>
            <a:pPr lvl="0" defTabSz="361950"/>
            <a:r>
              <a:rPr lang="fr-FR" dirty="0" smtClean="0"/>
              <a:t>	</a:t>
            </a:r>
            <a:r>
              <a:rPr lang="fr-FR" dirty="0" smtClean="0">
                <a:solidFill>
                  <a:schemeClr val="tx2"/>
                </a:solidFill>
              </a:rPr>
              <a:t>&gt;</a:t>
            </a:r>
            <a:r>
              <a:rPr lang="fr-FR" b="1" dirty="0" smtClean="0"/>
              <a:t> </a:t>
            </a:r>
            <a:r>
              <a:rPr lang="fr-FR" sz="2000" b="1" dirty="0" smtClean="0"/>
              <a:t>Sébastien SAUNIER</a:t>
            </a:r>
            <a:r>
              <a:rPr lang="fr-FR" dirty="0" smtClean="0"/>
              <a:t>, Directeur Crédits aux Entreprises – </a:t>
            </a:r>
            <a:r>
              <a:rPr lang="fr-FR" dirty="0" smtClean="0">
                <a:hlinkClick r:id="rId3"/>
              </a:rPr>
              <a:t>saunier@ifcic.fr</a:t>
            </a:r>
            <a:r>
              <a:rPr lang="fr-FR" dirty="0" smtClean="0"/>
              <a:t> </a:t>
            </a:r>
          </a:p>
          <a:p>
            <a:pPr lvl="0" defTabSz="361950"/>
            <a:endParaRPr lang="fr-FR" dirty="0" smtClean="0">
              <a:solidFill>
                <a:schemeClr val="tx2"/>
              </a:solidFill>
            </a:endParaRPr>
          </a:p>
          <a:p>
            <a:pPr lvl="0" defTabSz="361950"/>
            <a:r>
              <a:rPr lang="fr-FR" sz="2000" b="1" dirty="0" smtClean="0"/>
              <a:t>	</a:t>
            </a:r>
            <a:r>
              <a:rPr lang="fr-FR" sz="2000" dirty="0" smtClean="0">
                <a:solidFill>
                  <a:schemeClr val="tx2"/>
                </a:solidFill>
              </a:rPr>
              <a:t>&gt; </a:t>
            </a:r>
            <a:r>
              <a:rPr lang="fr-FR" sz="2000" b="1" dirty="0" smtClean="0"/>
              <a:t>Nicolas TRICHET</a:t>
            </a:r>
            <a:r>
              <a:rPr lang="fr-FR" dirty="0" smtClean="0"/>
              <a:t>, Chargé d’affaires – </a:t>
            </a:r>
            <a:r>
              <a:rPr lang="fr-FR" dirty="0" smtClean="0">
                <a:hlinkClick r:id="rId4"/>
              </a:rPr>
              <a:t>trichet@ifcic.fr</a:t>
            </a:r>
            <a:r>
              <a:rPr lang="fr-FR" dirty="0" smtClean="0"/>
              <a:t>	</a:t>
            </a:r>
          </a:p>
          <a:p>
            <a:pPr lvl="0" defTabSz="361950"/>
            <a:endParaRPr lang="fr-FR" dirty="0" smtClean="0">
              <a:solidFill>
                <a:schemeClr val="tx2"/>
              </a:solidFill>
            </a:endParaRPr>
          </a:p>
          <a:p>
            <a:pPr lvl="0" defTabSz="361950"/>
            <a:r>
              <a:rPr lang="fr-FR" dirty="0" smtClean="0">
                <a:solidFill>
                  <a:schemeClr val="tx2"/>
                </a:solidFill>
              </a:rPr>
              <a:t>	&gt;</a:t>
            </a:r>
            <a:r>
              <a:rPr lang="fr-FR" dirty="0" smtClean="0"/>
              <a:t> </a:t>
            </a:r>
            <a:r>
              <a:rPr lang="fr-FR" sz="2000" b="1" dirty="0" smtClean="0"/>
              <a:t>Edouard TUNC</a:t>
            </a:r>
            <a:r>
              <a:rPr lang="fr-FR" dirty="0" smtClean="0"/>
              <a:t>, Chargé d’affaires – </a:t>
            </a:r>
            <a:r>
              <a:rPr lang="fr-FR" dirty="0" smtClean="0">
                <a:hlinkClick r:id="rId5"/>
              </a:rPr>
              <a:t>tunc@ifcic.fr</a:t>
            </a:r>
            <a:endParaRPr lang="fr-FR" dirty="0" smtClean="0"/>
          </a:p>
          <a:p>
            <a:pPr lvl="0" defTabSz="361950"/>
            <a:endParaRPr lang="fr-FR" b="1" dirty="0" smtClean="0"/>
          </a:p>
          <a:p>
            <a:pPr lvl="0" defTabSz="361950"/>
            <a:endParaRPr lang="fr-FR" sz="1600" b="1" dirty="0" smtClean="0"/>
          </a:p>
          <a:p>
            <a:pPr defTabSz="361950">
              <a:buFont typeface="Wingdings" pitchFamily="2" charset="2"/>
              <a:buChar char="§"/>
            </a:pPr>
            <a:r>
              <a:rPr lang="fr-FR" sz="2200" b="1" cap="small" dirty="0" smtClean="0">
                <a:solidFill>
                  <a:schemeClr val="tx2"/>
                </a:solidFill>
              </a:rPr>
              <a:t> Site Internet </a:t>
            </a:r>
            <a:r>
              <a:rPr lang="fr-FR" sz="1600" b="1" cap="small" dirty="0" smtClean="0">
                <a:solidFill>
                  <a:schemeClr val="tx2"/>
                </a:solidFill>
              </a:rPr>
              <a:t>:  </a:t>
            </a:r>
            <a:r>
              <a:rPr lang="fr-FR" sz="2000" dirty="0" smtClean="0">
                <a:hlinkClick r:id="rId6"/>
              </a:rPr>
              <a:t>www.ifcic.fr</a:t>
            </a:r>
            <a:r>
              <a:rPr lang="fr-FR" sz="2000" b="1" dirty="0" smtClean="0"/>
              <a:t> </a:t>
            </a:r>
          </a:p>
          <a:p>
            <a:pPr lvl="0" defTabSz="361950"/>
            <a:endParaRPr lang="fr-FR" dirty="0" smtClean="0"/>
          </a:p>
          <a:p>
            <a:pPr lvl="1"/>
            <a:endParaRPr lang="fr-FR" dirty="0" smtClean="0">
              <a:latin typeface="Calibri" pitchFamily="34" charset="0"/>
            </a:endParaRP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1475656" y="548680"/>
            <a:ext cx="6984776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fr-FR" sz="3000" b="1" cap="small" dirty="0" smtClean="0">
                <a:solidFill>
                  <a:schemeClr val="tx2"/>
                </a:solidFill>
                <a:latin typeface="Calibri" pitchFamily="34" charset="0"/>
              </a:rPr>
              <a:t>Informations et Contacts</a:t>
            </a:r>
            <a:endParaRPr lang="fr-FR" sz="3000" b="1" cap="small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6" name="Picture 2" descr="I:\DMT\Consultation\Documentation IFCIC\Logo\LogoBigA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23528" y="260648"/>
            <a:ext cx="1008112" cy="1058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>
            <a:spLocks noChangeArrowheads="1"/>
          </p:cNvSpPr>
          <p:nvPr/>
        </p:nvSpPr>
        <p:spPr bwMode="auto">
          <a:xfrm>
            <a:off x="404813" y="1056793"/>
            <a:ext cx="8232775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fr-FR" sz="2400" b="1" dirty="0" smtClean="0">
                <a:solidFill>
                  <a:schemeClr val="tx2"/>
                </a:solidFill>
                <a:latin typeface="Calibri" pitchFamily="34" charset="0"/>
              </a:rPr>
              <a:t>PRESENTATION GENERALE DE L’IFCIC</a:t>
            </a:r>
          </a:p>
          <a:p>
            <a:pPr algn="r"/>
            <a:r>
              <a:rPr lang="fr-FR" b="1" dirty="0" smtClean="0">
                <a:solidFill>
                  <a:schemeClr val="tx2"/>
                </a:solidFill>
                <a:latin typeface="Calibri" pitchFamily="34" charset="0"/>
              </a:rPr>
              <a:t>(L’Institut pour le Financement du Cinéma et des Industries Culturelles)</a:t>
            </a:r>
            <a:endParaRPr lang="fr-FR" sz="1600" b="1" dirty="0" smtClean="0">
              <a:solidFill>
                <a:schemeClr val="tx2"/>
              </a:solidFill>
              <a:latin typeface="Calibri" pitchFamily="34" charset="0"/>
            </a:endParaRPr>
          </a:p>
          <a:p>
            <a:pPr>
              <a:buClr>
                <a:schemeClr val="tx2"/>
              </a:buClr>
            </a:pPr>
            <a:endParaRPr lang="fr-FR" sz="2800" dirty="0">
              <a:latin typeface="Calibri" pitchFamily="34" charset="0"/>
            </a:endParaRPr>
          </a:p>
          <a:p>
            <a:pPr>
              <a:buClr>
                <a:schemeClr val="tx2"/>
              </a:buClr>
              <a:buFont typeface="Wingdings" pitchFamily="2" charset="2"/>
              <a:buChar char="§"/>
            </a:pPr>
            <a:r>
              <a:rPr lang="fr-FR" sz="1600" dirty="0" smtClean="0">
                <a:solidFill>
                  <a:schemeClr val="tx2"/>
                </a:solidFill>
                <a:latin typeface="Calibri" pitchFamily="34" charset="0"/>
              </a:rPr>
              <a:t>   </a:t>
            </a:r>
            <a:r>
              <a:rPr lang="fr-FR" sz="1600" b="1" dirty="0" smtClean="0">
                <a:solidFill>
                  <a:schemeClr val="tx2"/>
                </a:solidFill>
                <a:latin typeface="Calibri" pitchFamily="34" charset="0"/>
              </a:rPr>
              <a:t>HISTORIQUE - ACTIONNARIAT</a:t>
            </a:r>
          </a:p>
          <a:p>
            <a:pPr>
              <a:buClr>
                <a:schemeClr val="tx2"/>
              </a:buClr>
              <a:buFont typeface="Wingdings" pitchFamily="2" charset="2"/>
              <a:buChar char="§"/>
            </a:pPr>
            <a:endParaRPr lang="fr-FR" sz="800" b="1" dirty="0" smtClean="0">
              <a:latin typeface="Calibri" pitchFamily="34" charset="0"/>
            </a:endParaRPr>
          </a:p>
          <a:p>
            <a:pPr lvl="1" algn="just"/>
            <a:r>
              <a:rPr lang="fr-FR" sz="1600" b="1" dirty="0" smtClean="0">
                <a:solidFill>
                  <a:schemeClr val="tx2"/>
                </a:solidFill>
                <a:latin typeface="Calibri" pitchFamily="34" charset="0"/>
              </a:rPr>
              <a:t>&gt;</a:t>
            </a:r>
            <a:r>
              <a:rPr lang="fr-FR" sz="16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fr-FR" sz="1600" dirty="0" smtClean="0"/>
              <a:t>Créé en </a:t>
            </a:r>
            <a:r>
              <a:rPr lang="fr-FR" sz="1600" b="1" dirty="0" smtClean="0"/>
              <a:t>1983</a:t>
            </a:r>
            <a:r>
              <a:rPr lang="fr-FR" sz="1600" dirty="0" smtClean="0"/>
              <a:t>.</a:t>
            </a:r>
          </a:p>
          <a:p>
            <a:pPr lvl="1" algn="just"/>
            <a:endParaRPr lang="fr-FR" sz="800" dirty="0" smtClean="0">
              <a:latin typeface="Calibri" pitchFamily="34" charset="0"/>
            </a:endParaRPr>
          </a:p>
          <a:p>
            <a:pPr lvl="1" algn="just"/>
            <a:r>
              <a:rPr lang="fr-FR" sz="1600" b="1" dirty="0" smtClean="0">
                <a:solidFill>
                  <a:schemeClr val="tx2"/>
                </a:solidFill>
                <a:latin typeface="Calibri" pitchFamily="34" charset="0"/>
              </a:rPr>
              <a:t>&gt;</a:t>
            </a:r>
            <a:r>
              <a:rPr lang="fr-FR" sz="16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fr-FR" sz="1600" dirty="0" smtClean="0"/>
              <a:t>Société de droit privé mais </a:t>
            </a:r>
            <a:r>
              <a:rPr lang="fr-FR" sz="1600" b="1" dirty="0" smtClean="0"/>
              <a:t>détenu à 49% par l’Etat </a:t>
            </a:r>
            <a:r>
              <a:rPr lang="fr-FR" sz="1600" dirty="0" smtClean="0"/>
              <a:t>(directement ou via </a:t>
            </a:r>
            <a:r>
              <a:rPr lang="fr-FR" sz="1600" dirty="0" err="1" smtClean="0"/>
              <a:t>Bpifrance</a:t>
            </a:r>
            <a:r>
              <a:rPr lang="fr-FR" sz="1600" dirty="0" smtClean="0"/>
              <a:t>, CDC…).</a:t>
            </a:r>
          </a:p>
          <a:p>
            <a:pPr lvl="1" algn="just"/>
            <a:endParaRPr lang="fr-FR" sz="800" dirty="0" smtClean="0"/>
          </a:p>
          <a:p>
            <a:pPr lvl="1" algn="just"/>
            <a:r>
              <a:rPr lang="fr-FR" sz="1600" b="1" dirty="0" smtClean="0">
                <a:solidFill>
                  <a:schemeClr val="tx2"/>
                </a:solidFill>
                <a:latin typeface="Calibri" pitchFamily="34" charset="0"/>
              </a:rPr>
              <a:t>&gt;</a:t>
            </a:r>
            <a:r>
              <a:rPr lang="fr-FR" sz="16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fr-FR" sz="1600" dirty="0" smtClean="0"/>
              <a:t>51% du capital détenu par l’ensemble des banques présentes en France.</a:t>
            </a:r>
          </a:p>
          <a:p>
            <a:pPr lvl="1" algn="just"/>
            <a:endParaRPr lang="fr-FR" sz="800" dirty="0" smtClean="0">
              <a:latin typeface="Calibri" pitchFamily="34" charset="0"/>
            </a:endParaRPr>
          </a:p>
          <a:p>
            <a:pPr lvl="1" algn="just"/>
            <a:r>
              <a:rPr lang="fr-FR" sz="1600" b="1" dirty="0" smtClean="0">
                <a:solidFill>
                  <a:schemeClr val="tx2"/>
                </a:solidFill>
                <a:latin typeface="Calibri" pitchFamily="34" charset="0"/>
              </a:rPr>
              <a:t>&gt;</a:t>
            </a:r>
            <a:r>
              <a:rPr lang="fr-FR" sz="16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fr-FR" sz="1600" b="1" dirty="0" smtClean="0"/>
              <a:t>Etablissement de crédit </a:t>
            </a:r>
            <a:r>
              <a:rPr lang="fr-FR" sz="1600" dirty="0" smtClean="0"/>
              <a:t>agréé depuis 1996.</a:t>
            </a:r>
          </a:p>
          <a:p>
            <a:pPr lvl="1" algn="just"/>
            <a:endParaRPr lang="fr-FR" sz="2000" dirty="0" smtClean="0">
              <a:latin typeface="Calibri" pitchFamily="34" charset="0"/>
            </a:endParaRPr>
          </a:p>
          <a:p>
            <a:pPr algn="just">
              <a:buClr>
                <a:schemeClr val="tx2"/>
              </a:buClr>
              <a:buFont typeface="Wingdings" pitchFamily="2" charset="2"/>
              <a:buChar char="§"/>
            </a:pPr>
            <a:r>
              <a:rPr lang="fr-FR" sz="16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fr-FR" sz="1600" b="1" dirty="0" smtClean="0">
                <a:solidFill>
                  <a:schemeClr val="tx2"/>
                </a:solidFill>
                <a:latin typeface="Calibri" pitchFamily="34" charset="0"/>
              </a:rPr>
              <a:t>OBJET – MISSION D’INTÉRÊT GÉNÉRAL</a:t>
            </a:r>
          </a:p>
          <a:p>
            <a:pPr>
              <a:buClr>
                <a:schemeClr val="tx2"/>
              </a:buClr>
              <a:buFont typeface="Wingdings" pitchFamily="2" charset="2"/>
              <a:buChar char="§"/>
            </a:pPr>
            <a:endParaRPr lang="fr-FR" sz="800" b="1" dirty="0" smtClean="0">
              <a:latin typeface="Calibri" pitchFamily="34" charset="0"/>
            </a:endParaRPr>
          </a:p>
          <a:p>
            <a:pPr lvl="1" algn="just"/>
            <a:r>
              <a:rPr lang="fr-FR" sz="1600" b="1" dirty="0" smtClean="0">
                <a:solidFill>
                  <a:schemeClr val="tx2"/>
                </a:solidFill>
                <a:latin typeface="Calibri" pitchFamily="34" charset="0"/>
              </a:rPr>
              <a:t>&gt;</a:t>
            </a:r>
            <a:r>
              <a:rPr lang="fr-FR" sz="16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fr-FR" sz="1600" dirty="0" smtClean="0"/>
              <a:t>L’IFCIC s’est vu confier par le Ministère de la Culture et de la Communication et le Ministère de l’Economie, des Finances et de l’Industrie, </a:t>
            </a:r>
            <a:r>
              <a:rPr lang="fr-FR" sz="1600" b="1" dirty="0" smtClean="0"/>
              <a:t>une mission d’intérêt général : contribuer au développement, en France, des industries culturelles, en facilitant pour ces entreprises l’accès au financement bancaire.</a:t>
            </a:r>
          </a:p>
          <a:p>
            <a:pPr lvl="1" algn="just"/>
            <a:endParaRPr lang="fr-FR" sz="800" dirty="0" smtClean="0"/>
          </a:p>
          <a:p>
            <a:pPr lvl="1" algn="just"/>
            <a:r>
              <a:rPr lang="fr-FR" sz="1600" b="1" dirty="0" smtClean="0">
                <a:solidFill>
                  <a:schemeClr val="tx2"/>
                </a:solidFill>
                <a:latin typeface="Calibri" pitchFamily="34" charset="0"/>
              </a:rPr>
              <a:t>&gt;</a:t>
            </a:r>
            <a:r>
              <a:rPr lang="fr-FR" sz="16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fr-FR" sz="1600" dirty="0" smtClean="0"/>
              <a:t>L’IFCIC intervient pour </a:t>
            </a:r>
            <a:r>
              <a:rPr lang="fr-FR" sz="1600" b="1" dirty="0" smtClean="0"/>
              <a:t>conforter la prise de risque des banques</a:t>
            </a:r>
            <a:r>
              <a:rPr lang="fr-FR" sz="1600" dirty="0" smtClean="0"/>
              <a:t> dans des secteurs qu’elles jugent traditionnellement difficiles.</a:t>
            </a:r>
          </a:p>
        </p:txBody>
      </p:sp>
      <p:pic>
        <p:nvPicPr>
          <p:cNvPr id="5" name="Picture 2" descr="I:\DMT\Consultation\Documentation IFCIC\Logo\LogoBig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915" y="267336"/>
            <a:ext cx="635685" cy="667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oneTexte 6"/>
          <p:cNvSpPr txBox="1">
            <a:spLocks noChangeArrowheads="1"/>
          </p:cNvSpPr>
          <p:nvPr/>
        </p:nvSpPr>
        <p:spPr bwMode="auto">
          <a:xfrm>
            <a:off x="971600" y="251937"/>
            <a:ext cx="1305101" cy="754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400" dirty="0" smtClean="0">
                <a:solidFill>
                  <a:schemeClr val="tx2"/>
                </a:solidFill>
                <a:latin typeface="Calibri" pitchFamily="34" charset="0"/>
              </a:rPr>
              <a:t>L’IFCIC – </a:t>
            </a:r>
            <a:r>
              <a:rPr lang="fr-FR" sz="1400" dirty="0" smtClean="0">
                <a:solidFill>
                  <a:schemeClr val="tx2"/>
                </a:solidFill>
                <a:latin typeface="Calibri" pitchFamily="34" charset="0"/>
              </a:rPr>
              <a:t>FICAM</a:t>
            </a:r>
            <a:r>
              <a:rPr lang="fr-FR" sz="1400" dirty="0" smtClean="0">
                <a:solidFill>
                  <a:schemeClr val="tx2"/>
                </a:solidFill>
                <a:latin typeface="Calibri" pitchFamily="34" charset="0"/>
              </a:rPr>
              <a:t/>
            </a:r>
            <a:br>
              <a:rPr lang="fr-FR" sz="1400" dirty="0" smtClean="0">
                <a:solidFill>
                  <a:schemeClr val="tx2"/>
                </a:solidFill>
                <a:latin typeface="Calibri" pitchFamily="34" charset="0"/>
              </a:rPr>
            </a:br>
            <a:r>
              <a:rPr lang="fr-FR" sz="1100" dirty="0" smtClean="0">
                <a:solidFill>
                  <a:schemeClr val="tx2"/>
                </a:solidFill>
                <a:latin typeface="Calibri" pitchFamily="34" charset="0"/>
              </a:rPr>
              <a:t>16.4.2015</a:t>
            </a:r>
            <a:endParaRPr lang="fr-FR" sz="1400" dirty="0" smtClean="0">
              <a:solidFill>
                <a:schemeClr val="tx2"/>
              </a:solidFill>
              <a:latin typeface="Calibri" pitchFamily="34" charset="0"/>
            </a:endParaRPr>
          </a:p>
          <a:p>
            <a:endParaRPr lang="fr-FR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>
            <a:spLocks noChangeArrowheads="1"/>
          </p:cNvSpPr>
          <p:nvPr/>
        </p:nvSpPr>
        <p:spPr bwMode="auto">
          <a:xfrm>
            <a:off x="404813" y="1054179"/>
            <a:ext cx="8232775" cy="5509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fr-FR" sz="2400" b="1" dirty="0" smtClean="0">
                <a:solidFill>
                  <a:schemeClr val="tx2"/>
                </a:solidFill>
                <a:latin typeface="Calibri" pitchFamily="34" charset="0"/>
              </a:rPr>
              <a:t>LA GARANTIE DE L’IFCIC</a:t>
            </a:r>
          </a:p>
          <a:p>
            <a:pPr>
              <a:buClr>
                <a:schemeClr val="tx2"/>
              </a:buClr>
            </a:pPr>
            <a:endParaRPr lang="fr-FR" sz="2800" dirty="0" smtClean="0">
              <a:latin typeface="Calibri" pitchFamily="34" charset="0"/>
            </a:endParaRPr>
          </a:p>
          <a:p>
            <a:pPr>
              <a:buClr>
                <a:schemeClr val="tx2"/>
              </a:buClr>
            </a:pPr>
            <a:endParaRPr lang="fr-FR" sz="1400" dirty="0" smtClean="0">
              <a:latin typeface="Calibri" pitchFamily="34" charset="0"/>
            </a:endParaRPr>
          </a:p>
          <a:p>
            <a:pPr lvl="1" algn="just"/>
            <a:endParaRPr lang="fr-FR" sz="800" b="1" dirty="0" smtClean="0">
              <a:solidFill>
                <a:schemeClr val="tx2"/>
              </a:solidFill>
              <a:latin typeface="Calibri" pitchFamily="34" charset="0"/>
            </a:endParaRPr>
          </a:p>
          <a:p>
            <a:pPr lvl="1" algn="just"/>
            <a:endParaRPr lang="fr-FR" sz="800" b="1" dirty="0" smtClean="0">
              <a:solidFill>
                <a:schemeClr val="tx2"/>
              </a:solidFill>
              <a:latin typeface="Calibri" pitchFamily="34" charset="0"/>
            </a:endParaRPr>
          </a:p>
          <a:p>
            <a:pPr lvl="1" algn="just"/>
            <a:endParaRPr lang="fr-FR" sz="800" b="1" dirty="0" smtClean="0">
              <a:solidFill>
                <a:schemeClr val="tx2"/>
              </a:solidFill>
              <a:latin typeface="Calibri" pitchFamily="34" charset="0"/>
            </a:endParaRPr>
          </a:p>
          <a:p>
            <a:pPr lvl="1" algn="just"/>
            <a:endParaRPr lang="fr-FR" sz="800" b="1" dirty="0" smtClean="0">
              <a:solidFill>
                <a:schemeClr val="tx2"/>
              </a:solidFill>
              <a:latin typeface="Calibri" pitchFamily="34" charset="0"/>
            </a:endParaRPr>
          </a:p>
          <a:p>
            <a:pPr lvl="1" algn="just"/>
            <a:endParaRPr lang="fr-FR" sz="800" b="1" dirty="0" smtClean="0">
              <a:solidFill>
                <a:schemeClr val="tx2"/>
              </a:solidFill>
              <a:latin typeface="Calibri" pitchFamily="34" charset="0"/>
            </a:endParaRPr>
          </a:p>
          <a:p>
            <a:pPr lvl="1" algn="just"/>
            <a:r>
              <a:rPr lang="fr-FR" b="1" dirty="0" smtClean="0">
                <a:solidFill>
                  <a:schemeClr val="tx2"/>
                </a:solidFill>
                <a:latin typeface="Calibri" pitchFamily="34" charset="0"/>
              </a:rPr>
              <a:t>&gt;</a:t>
            </a:r>
            <a:r>
              <a:rPr lang="fr-FR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fr-FR" dirty="0" smtClean="0">
                <a:latin typeface="Calibri" pitchFamily="34" charset="0"/>
              </a:rPr>
              <a:t>Neutre et indépendant, l’IFCIC accompagne l’initiative privée en partageant le risque avec les banques qui prêtent aux entreprises culturelles pour financer leurs projets et leur développement : </a:t>
            </a:r>
            <a:r>
              <a:rPr lang="fr-FR" b="1" dirty="0" smtClean="0">
                <a:latin typeface="Calibri" pitchFamily="34" charset="0"/>
              </a:rPr>
              <a:t>l’IFCIC offre aux banques une garantie allant de 50 à 70%.</a:t>
            </a:r>
          </a:p>
          <a:p>
            <a:pPr lvl="1" algn="just"/>
            <a:endParaRPr lang="fr-FR" dirty="0" smtClean="0"/>
          </a:p>
          <a:p>
            <a:pPr lvl="1" algn="just"/>
            <a:endParaRPr lang="fr-FR" dirty="0" smtClean="0"/>
          </a:p>
          <a:p>
            <a:pPr lvl="1" algn="just"/>
            <a:endParaRPr lang="fr-FR" dirty="0" smtClean="0"/>
          </a:p>
          <a:p>
            <a:pPr lvl="1" algn="just"/>
            <a:endParaRPr lang="fr-FR" dirty="0" smtClean="0"/>
          </a:p>
          <a:p>
            <a:pPr lvl="1" algn="just"/>
            <a:r>
              <a:rPr lang="fr-FR" b="1" dirty="0" smtClean="0">
                <a:solidFill>
                  <a:schemeClr val="tx2"/>
                </a:solidFill>
                <a:latin typeface="Calibri" pitchFamily="34" charset="0"/>
              </a:rPr>
              <a:t>&gt; </a:t>
            </a:r>
            <a:r>
              <a:rPr lang="fr-FR" dirty="0" smtClean="0"/>
              <a:t>2 grands fonds de garantie : le </a:t>
            </a:r>
            <a:r>
              <a:rPr lang="fr-FR" b="1" dirty="0" smtClean="0"/>
              <a:t>fonds « Cinéma Audiovisuel »</a:t>
            </a:r>
            <a:r>
              <a:rPr lang="fr-FR" dirty="0" smtClean="0"/>
              <a:t> et le fonds « Industries Culturelles » et 3 fonds de garantie adossés. </a:t>
            </a:r>
          </a:p>
          <a:p>
            <a:pPr lvl="2" algn="just">
              <a:buFont typeface="Courier New" pitchFamily="49" charset="0"/>
              <a:buChar char="o"/>
            </a:pPr>
            <a:endParaRPr lang="fr-FR" dirty="0" smtClean="0"/>
          </a:p>
          <a:p>
            <a:pPr lvl="1"/>
            <a:endParaRPr lang="fr-FR" sz="1600" dirty="0" smtClean="0">
              <a:latin typeface="Calibri" pitchFamily="34" charset="0"/>
            </a:endParaRPr>
          </a:p>
          <a:p>
            <a:pPr lvl="1"/>
            <a:endParaRPr lang="fr-FR" sz="1600" dirty="0" smtClean="0">
              <a:latin typeface="Calibri" pitchFamily="34" charset="0"/>
            </a:endParaRPr>
          </a:p>
          <a:p>
            <a:pPr lvl="1"/>
            <a:endParaRPr lang="fr-FR" sz="1600" dirty="0" smtClean="0"/>
          </a:p>
        </p:txBody>
      </p:sp>
      <p:pic>
        <p:nvPicPr>
          <p:cNvPr id="5" name="Picture 2" descr="I:\DMT\Consultation\Documentation IFCIC\Logo\LogoBig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915" y="267336"/>
            <a:ext cx="635685" cy="667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ZoneTexte 6"/>
          <p:cNvSpPr txBox="1">
            <a:spLocks noChangeArrowheads="1"/>
          </p:cNvSpPr>
          <p:nvPr/>
        </p:nvSpPr>
        <p:spPr bwMode="auto">
          <a:xfrm>
            <a:off x="971600" y="251937"/>
            <a:ext cx="1305101" cy="754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400" dirty="0" smtClean="0">
                <a:solidFill>
                  <a:schemeClr val="tx2"/>
                </a:solidFill>
                <a:latin typeface="Calibri" pitchFamily="34" charset="0"/>
              </a:rPr>
              <a:t>L’IFCIC – </a:t>
            </a:r>
            <a:r>
              <a:rPr lang="fr-FR" sz="1400" dirty="0" smtClean="0">
                <a:solidFill>
                  <a:schemeClr val="tx2"/>
                </a:solidFill>
                <a:latin typeface="Calibri" pitchFamily="34" charset="0"/>
              </a:rPr>
              <a:t>FICAM</a:t>
            </a:r>
            <a:r>
              <a:rPr lang="fr-FR" sz="1400" dirty="0" smtClean="0">
                <a:solidFill>
                  <a:schemeClr val="tx2"/>
                </a:solidFill>
                <a:latin typeface="Calibri" pitchFamily="34" charset="0"/>
              </a:rPr>
              <a:t/>
            </a:r>
            <a:br>
              <a:rPr lang="fr-FR" sz="1400" dirty="0" smtClean="0">
                <a:solidFill>
                  <a:schemeClr val="tx2"/>
                </a:solidFill>
                <a:latin typeface="Calibri" pitchFamily="34" charset="0"/>
              </a:rPr>
            </a:br>
            <a:r>
              <a:rPr lang="fr-FR" sz="1100" dirty="0" smtClean="0">
                <a:solidFill>
                  <a:schemeClr val="tx2"/>
                </a:solidFill>
                <a:latin typeface="Calibri" pitchFamily="34" charset="0"/>
              </a:rPr>
              <a:t>16.4.2015</a:t>
            </a:r>
            <a:endParaRPr lang="fr-FR" sz="1400" dirty="0" smtClean="0">
              <a:solidFill>
                <a:schemeClr val="tx2"/>
              </a:solidFill>
              <a:latin typeface="Calibri" pitchFamily="34" charset="0"/>
            </a:endParaRPr>
          </a:p>
          <a:p>
            <a:endParaRPr lang="fr-FR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>
            <a:spLocks noChangeArrowheads="1"/>
          </p:cNvSpPr>
          <p:nvPr/>
        </p:nvSpPr>
        <p:spPr bwMode="auto">
          <a:xfrm>
            <a:off x="404813" y="933683"/>
            <a:ext cx="8232775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fr-FR" sz="2400" b="1" dirty="0" smtClean="0">
                <a:solidFill>
                  <a:schemeClr val="tx2"/>
                </a:solidFill>
                <a:latin typeface="Calibri" pitchFamily="34" charset="0"/>
              </a:rPr>
              <a:t>LES MOYENS DE L’IFCIC</a:t>
            </a:r>
          </a:p>
          <a:p>
            <a:pPr algn="r"/>
            <a:endParaRPr lang="fr-FR" sz="2400" b="1" dirty="0" smtClean="0">
              <a:solidFill>
                <a:schemeClr val="tx2"/>
              </a:solidFill>
              <a:latin typeface="Calibri" pitchFamily="34" charset="0"/>
            </a:endParaRPr>
          </a:p>
          <a:p>
            <a:pPr algn="r"/>
            <a:endParaRPr lang="fr-FR" sz="2400" b="1" dirty="0" smtClean="0">
              <a:solidFill>
                <a:schemeClr val="tx2"/>
              </a:solidFill>
              <a:latin typeface="Calibri" pitchFamily="34" charset="0"/>
            </a:endParaRPr>
          </a:p>
          <a:p>
            <a:pPr algn="r"/>
            <a:endParaRPr lang="fr-FR" sz="2400" b="1" dirty="0" smtClean="0">
              <a:solidFill>
                <a:schemeClr val="tx2"/>
              </a:solidFill>
              <a:latin typeface="Calibri" pitchFamily="34" charset="0"/>
            </a:endParaRPr>
          </a:p>
          <a:p>
            <a:pPr algn="r"/>
            <a:endParaRPr lang="fr-FR" sz="2400" b="1" dirty="0" smtClean="0">
              <a:solidFill>
                <a:schemeClr val="tx2"/>
              </a:solidFill>
              <a:latin typeface="Calibri" pitchFamily="34" charset="0"/>
            </a:endParaRPr>
          </a:p>
          <a:p>
            <a:pPr algn="r"/>
            <a:endParaRPr lang="fr-FR" sz="2400" b="1" dirty="0" smtClean="0">
              <a:solidFill>
                <a:schemeClr val="tx2"/>
              </a:solidFill>
              <a:latin typeface="Calibri" pitchFamily="34" charset="0"/>
            </a:endParaRPr>
          </a:p>
          <a:p>
            <a:pPr algn="r"/>
            <a:endParaRPr lang="fr-FR" sz="2400" b="1" dirty="0" smtClean="0">
              <a:solidFill>
                <a:schemeClr val="tx2"/>
              </a:solidFill>
              <a:latin typeface="Calibri" pitchFamily="34" charset="0"/>
            </a:endParaRPr>
          </a:p>
          <a:p>
            <a:pPr algn="r"/>
            <a:endParaRPr lang="fr-FR" sz="2400" b="1" dirty="0" smtClean="0">
              <a:solidFill>
                <a:schemeClr val="tx2"/>
              </a:solidFill>
              <a:latin typeface="Calibri" pitchFamily="34" charset="0"/>
            </a:endParaRPr>
          </a:p>
          <a:p>
            <a:pPr algn="r"/>
            <a:endParaRPr lang="fr-FR" sz="2400" b="1" dirty="0" smtClean="0">
              <a:solidFill>
                <a:schemeClr val="tx2"/>
              </a:solidFill>
              <a:latin typeface="Calibri" pitchFamily="34" charset="0"/>
            </a:endParaRPr>
          </a:p>
          <a:p>
            <a:pPr algn="r"/>
            <a:endParaRPr lang="fr-FR" sz="2400" b="1" dirty="0" smtClean="0">
              <a:solidFill>
                <a:schemeClr val="tx2"/>
              </a:solidFill>
              <a:latin typeface="Calibri" pitchFamily="34" charset="0"/>
            </a:endParaRPr>
          </a:p>
          <a:p>
            <a:pPr algn="r"/>
            <a:endParaRPr lang="fr-FR" sz="2400" b="1" dirty="0" smtClean="0">
              <a:solidFill>
                <a:schemeClr val="tx2"/>
              </a:solidFill>
              <a:latin typeface="Calibri" pitchFamily="34" charset="0"/>
            </a:endParaRPr>
          </a:p>
          <a:p>
            <a:pPr algn="r"/>
            <a:endParaRPr lang="fr-FR" sz="2400" b="1" dirty="0" smtClean="0">
              <a:solidFill>
                <a:schemeClr val="tx2"/>
              </a:solidFill>
              <a:latin typeface="Calibri" pitchFamily="34" charset="0"/>
            </a:endParaRPr>
          </a:p>
          <a:p>
            <a:pPr algn="r"/>
            <a:endParaRPr lang="fr-FR" sz="2400" b="1" dirty="0" smtClean="0">
              <a:solidFill>
                <a:schemeClr val="tx2"/>
              </a:solidFill>
              <a:latin typeface="Calibri" pitchFamily="34" charset="0"/>
            </a:endParaRPr>
          </a:p>
          <a:p>
            <a:pPr>
              <a:buClr>
                <a:schemeClr val="tx2"/>
              </a:buClr>
            </a:pPr>
            <a:endParaRPr lang="fr-FR" dirty="0" smtClean="0">
              <a:latin typeface="Calibri" pitchFamily="34" charset="0"/>
            </a:endParaRPr>
          </a:p>
          <a:p>
            <a:pPr>
              <a:buClr>
                <a:schemeClr val="tx2"/>
              </a:buClr>
            </a:pPr>
            <a:endParaRPr lang="fr-FR" dirty="0" smtClean="0">
              <a:latin typeface="Calibri" pitchFamily="34" charset="0"/>
            </a:endParaRPr>
          </a:p>
        </p:txBody>
      </p:sp>
      <p:pic>
        <p:nvPicPr>
          <p:cNvPr id="5" name="Picture 2" descr="I:\DMT\Consultation\Documentation IFCIC\Logo\LogoBig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915" y="267336"/>
            <a:ext cx="635685" cy="667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4" name="Tableau 23"/>
          <p:cNvGraphicFramePr>
            <a:graphicFrameLocks noGrp="1"/>
          </p:cNvGraphicFramePr>
          <p:nvPr/>
        </p:nvGraphicFramePr>
        <p:xfrm>
          <a:off x="755576" y="1396999"/>
          <a:ext cx="7776866" cy="5352540"/>
        </p:xfrm>
        <a:graphic>
          <a:graphicData uri="http://schemas.openxmlformats.org/drawingml/2006/table">
            <a:tbl>
              <a:tblPr/>
              <a:tblGrid>
                <a:gridCol w="2233460"/>
                <a:gridCol w="603638"/>
                <a:gridCol w="2263640"/>
                <a:gridCol w="603638"/>
                <a:gridCol w="2072490"/>
              </a:tblGrid>
              <a:tr h="294841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Fonds propres </a:t>
                      </a:r>
                    </a:p>
                  </a:txBody>
                  <a:tcPr marL="4126" marR="4126" marT="41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fr-FR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126" marR="4126" marT="41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4841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38,0 M€</a:t>
                      </a:r>
                    </a:p>
                  </a:txBody>
                  <a:tcPr marL="4126" marR="4126" marT="41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fr-FR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126" marR="4126" marT="41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3195">
                <a:tc>
                  <a:txBody>
                    <a:bodyPr/>
                    <a:lstStyle/>
                    <a:p>
                      <a:pPr algn="l" fontAlgn="ctr"/>
                      <a:endParaRPr lang="fr-FR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18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Fonds de garantie </a:t>
                      </a:r>
                      <a:br>
                        <a:rPr lang="fr-FR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"Cinéma et Audiovisuel"</a:t>
                      </a:r>
                    </a:p>
                  </a:txBody>
                  <a:tcPr marL="4126" marR="4126" marT="41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126" marR="4126" marT="41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Fonds de garantie </a:t>
                      </a:r>
                      <a:br>
                        <a:rPr lang="fr-FR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"Industries Culturelles"</a:t>
                      </a:r>
                    </a:p>
                  </a:txBody>
                  <a:tcPr marL="4126" marR="4126" marT="41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126" marR="4126" marT="41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Fonds d'avances aux industries musicales (FA-IM)</a:t>
                      </a:r>
                    </a:p>
                  </a:txBody>
                  <a:tcPr marL="4126" marR="4126" marT="41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</a:tr>
              <a:tr h="13759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82,2 M€</a:t>
                      </a:r>
                    </a:p>
                  </a:txBody>
                  <a:tcPr marL="4126" marR="4126" marT="41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126" marR="4126" marT="41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14,1 M€</a:t>
                      </a:r>
                    </a:p>
                  </a:txBody>
                  <a:tcPr marL="4126" marR="4126" marT="41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126" marR="4126" marT="41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19,3 M€</a:t>
                      </a:r>
                    </a:p>
                  </a:txBody>
                  <a:tcPr marL="4126" marR="4126" marT="41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</a:tr>
              <a:tr h="294841"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 Production et distribution Cinéma et Audiovisuelle</a:t>
                      </a:r>
                    </a:p>
                  </a:txBody>
                  <a:tcPr marL="4126" marR="4126" marT="41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126" marR="4126" marT="41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 Livre (édition, librairies)</a:t>
                      </a:r>
                    </a:p>
                  </a:txBody>
                  <a:tcPr marL="4126" marR="4126" marT="41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126" marR="4126" marT="41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Producteurs, éditeurs (y compris de services de musique en ligne) et distributeurs d'œuvres musicales</a:t>
                      </a:r>
                    </a:p>
                  </a:txBody>
                  <a:tcPr marL="4126" marR="4126" marT="41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98281">
                <a:tc>
                  <a:txBody>
                    <a:bodyPr/>
                    <a:lstStyle/>
                    <a:p>
                      <a:pPr algn="l" fontAlgn="t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 Industries techniques de l'image et du son</a:t>
                      </a:r>
                    </a:p>
                  </a:txBody>
                  <a:tcPr marL="4126" marR="4126" marT="41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126" marR="4126" marT="41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 Musique</a:t>
                      </a:r>
                    </a:p>
                  </a:txBody>
                  <a:tcPr marL="4126" marR="4126" marT="41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126" marR="4126" marT="41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841"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 Exploitation cinématographique</a:t>
                      </a:r>
                    </a:p>
                  </a:txBody>
                  <a:tcPr marL="4126" marR="4126" marT="41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126" marR="4126" marT="41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 Spectacle vivant</a:t>
                      </a:r>
                    </a:p>
                  </a:txBody>
                  <a:tcPr marL="4126" marR="4126" marT="41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126" marR="4126" marT="41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Fonds d'avances pour l'acquisition, la promotion et la prospection de films à l'étranger </a:t>
                      </a:r>
                      <a:r>
                        <a:rPr lang="fr-FR" sz="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(FARAP)</a:t>
                      </a:r>
                      <a:endParaRPr lang="fr-FR" sz="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126" marR="4126" marT="41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</a:tr>
              <a:tr h="294841">
                <a:tc>
                  <a:txBody>
                    <a:bodyPr/>
                    <a:lstStyle/>
                    <a:p>
                      <a:pPr algn="l" fontAlgn="t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 Jeu vidéo / Multimédia</a:t>
                      </a:r>
                    </a:p>
                  </a:txBody>
                  <a:tcPr marL="4126" marR="4126" marT="41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126" marR="4126" marT="41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 Editeurs de presse</a:t>
                      </a:r>
                    </a:p>
                  </a:txBody>
                  <a:tcPr marL="4126" marR="4126" marT="41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126" marR="4126" marT="41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8,0 M€</a:t>
                      </a:r>
                    </a:p>
                  </a:txBody>
                  <a:tcPr marL="4126" marR="4126" marT="41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98281">
                <a:tc>
                  <a:txBody>
                    <a:bodyPr/>
                    <a:lstStyle/>
                    <a:p>
                      <a:pPr algn="l" fontAlgn="ctr"/>
                      <a:r>
                        <a:rPr lang="fr-FR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126" marR="4126" marT="41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126" marR="4126" marT="41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 Patrimoine</a:t>
                      </a:r>
                    </a:p>
                  </a:txBody>
                  <a:tcPr marL="4126" marR="4126" marT="41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126" marR="4126" marT="41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841">
                <a:tc>
                  <a:txBody>
                    <a:bodyPr/>
                    <a:lstStyle/>
                    <a:p>
                      <a:pPr algn="l" fontAlgn="ctr"/>
                      <a:r>
                        <a:rPr lang="fr-FR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126" marR="4126" marT="41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126" marR="4126" marT="41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 Arts plastiques</a:t>
                      </a:r>
                    </a:p>
                  </a:txBody>
                  <a:tcPr marL="4126" marR="4126" marT="41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126" marR="4126" marT="41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Fonds d'avances aux librairies indépendantes (FALIB)</a:t>
                      </a:r>
                    </a:p>
                  </a:txBody>
                  <a:tcPr marL="4126" marR="4126" marT="41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94841">
                <a:tc>
                  <a:txBody>
                    <a:bodyPr/>
                    <a:lstStyle/>
                    <a:p>
                      <a:pPr algn="l" fontAlgn="ctr"/>
                      <a:r>
                        <a:rPr lang="fr-FR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126" marR="4126" marT="41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126" marR="4126" marT="41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126" marR="4126" marT="41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126" marR="4126" marT="41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5,0 M€</a:t>
                      </a:r>
                    </a:p>
                  </a:txBody>
                  <a:tcPr marL="4126" marR="4126" marT="41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98281">
                <a:tc>
                  <a:txBody>
                    <a:bodyPr/>
                    <a:lstStyle/>
                    <a:p>
                      <a:pPr algn="l" fontAlgn="ctr"/>
                      <a:endParaRPr lang="fr-FR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84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Fonds de garantie "MEDIA pour la Production"</a:t>
                      </a:r>
                    </a:p>
                  </a:txBody>
                  <a:tcPr marL="4126" marR="4126" marT="4126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126" marR="4126" marT="4126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Fonds de garantie </a:t>
                      </a:r>
                      <a:br>
                        <a:rPr lang="fr-FR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"Théâtres Privés"</a:t>
                      </a:r>
                    </a:p>
                  </a:txBody>
                  <a:tcPr marL="4126" marR="4126" marT="4126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126" marR="4126" marT="4126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Fonds d'avances aux entreprises de presse (FAREP)</a:t>
                      </a:r>
                    </a:p>
                  </a:txBody>
                  <a:tcPr marL="4126" marR="4126" marT="41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</a:tr>
              <a:tr h="294841">
                <a:tc>
                  <a:txBody>
                    <a:bodyPr/>
                    <a:lstStyle/>
                    <a:p>
                      <a:pPr algn="ctr" fontAlgn="t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3,6 M€</a:t>
                      </a:r>
                    </a:p>
                  </a:txBody>
                  <a:tcPr marL="4126" marR="4126" marT="4126" marB="0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126" marR="4126" marT="4126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1,0 M€</a:t>
                      </a:r>
                    </a:p>
                  </a:txBody>
                  <a:tcPr marL="4126" marR="4126" marT="4126" marB="0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126" marR="4126" marT="4126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3,5 M€</a:t>
                      </a:r>
                    </a:p>
                  </a:txBody>
                  <a:tcPr marL="4126" marR="4126" marT="41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98281">
                <a:tc>
                  <a:txBody>
                    <a:bodyPr/>
                    <a:lstStyle/>
                    <a:p>
                      <a:pPr algn="l" fontAlgn="ctr"/>
                      <a:endParaRPr lang="fr-FR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841">
                <a:tc>
                  <a:txBody>
                    <a:bodyPr/>
                    <a:lstStyle/>
                    <a:p>
                      <a:pPr algn="l" fontAlgn="ctr"/>
                      <a:endParaRPr lang="fr-FR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126" marR="4126" marT="412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Fonds de garantie </a:t>
                      </a:r>
                      <a:br>
                        <a:rPr lang="fr-FR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"Jeunes créateurs de mode"</a:t>
                      </a:r>
                    </a:p>
                  </a:txBody>
                  <a:tcPr marL="4126" marR="4126" marT="4126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126" marR="4126" marT="4126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Fonds d'avances aux jeunes créateurs de mode (FAJEC)</a:t>
                      </a:r>
                    </a:p>
                  </a:txBody>
                  <a:tcPr marL="4126" marR="4126" marT="41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</a:tr>
              <a:tr h="294841">
                <a:tc>
                  <a:txBody>
                    <a:bodyPr/>
                    <a:lstStyle/>
                    <a:p>
                      <a:pPr algn="l" fontAlgn="ctr"/>
                      <a:endParaRPr lang="fr-FR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126" marR="4126" marT="412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1,5 M€</a:t>
                      </a:r>
                    </a:p>
                  </a:txBody>
                  <a:tcPr marL="4126" marR="4126" marT="4126" marB="0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126" marR="4126" marT="4126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1,0 M€</a:t>
                      </a:r>
                    </a:p>
                  </a:txBody>
                  <a:tcPr marL="4126" marR="4126" marT="41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98281">
                <a:tc>
                  <a:txBody>
                    <a:bodyPr/>
                    <a:lstStyle/>
                    <a:p>
                      <a:pPr algn="l" fontAlgn="ctr"/>
                      <a:endParaRPr lang="fr-FR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841">
                <a:tc>
                  <a:txBody>
                    <a:bodyPr/>
                    <a:lstStyle/>
                    <a:p>
                      <a:pPr algn="l" fontAlgn="ctr"/>
                      <a:endParaRPr lang="fr-FR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126" marR="4126" marT="412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Fonds de garantie </a:t>
                      </a:r>
                      <a:br>
                        <a:rPr lang="fr-FR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"Spectacle vivant musical"</a:t>
                      </a:r>
                    </a:p>
                  </a:txBody>
                  <a:tcPr marL="4126" marR="4126" marT="4126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126" marR="4126" marT="4126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Fonds d'avances aux galeries d'art (FARGA)</a:t>
                      </a:r>
                    </a:p>
                  </a:txBody>
                  <a:tcPr marL="4126" marR="4126" marT="41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</a:tr>
              <a:tr h="294841">
                <a:tc>
                  <a:txBody>
                    <a:bodyPr/>
                    <a:lstStyle/>
                    <a:p>
                      <a:pPr algn="l" fontAlgn="ctr"/>
                      <a:endParaRPr lang="fr-FR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126" marR="4126" marT="412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1,0 M€</a:t>
                      </a:r>
                    </a:p>
                  </a:txBody>
                  <a:tcPr marL="4126" marR="4126" marT="4126" marB="0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126" marR="4126" marT="4126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1,0 M€</a:t>
                      </a:r>
                    </a:p>
                  </a:txBody>
                  <a:tcPr marL="4126" marR="4126" marT="41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</a:tbl>
          </a:graphicData>
        </a:graphic>
      </p:graphicFrame>
      <p:sp>
        <p:nvSpPr>
          <p:cNvPr id="8" name="ZoneTexte 6"/>
          <p:cNvSpPr txBox="1">
            <a:spLocks noChangeArrowheads="1"/>
          </p:cNvSpPr>
          <p:nvPr/>
        </p:nvSpPr>
        <p:spPr bwMode="auto">
          <a:xfrm>
            <a:off x="971600" y="251937"/>
            <a:ext cx="1305101" cy="754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400" dirty="0" smtClean="0">
                <a:solidFill>
                  <a:schemeClr val="tx2"/>
                </a:solidFill>
                <a:latin typeface="Calibri" pitchFamily="34" charset="0"/>
              </a:rPr>
              <a:t>L’IFCIC – </a:t>
            </a:r>
            <a:r>
              <a:rPr lang="fr-FR" sz="1400" dirty="0" smtClean="0">
                <a:solidFill>
                  <a:schemeClr val="tx2"/>
                </a:solidFill>
                <a:latin typeface="Calibri" pitchFamily="34" charset="0"/>
              </a:rPr>
              <a:t>FICAM</a:t>
            </a:r>
            <a:r>
              <a:rPr lang="fr-FR" sz="1400" dirty="0" smtClean="0">
                <a:solidFill>
                  <a:schemeClr val="tx2"/>
                </a:solidFill>
                <a:latin typeface="Calibri" pitchFamily="34" charset="0"/>
              </a:rPr>
              <a:t/>
            </a:r>
            <a:br>
              <a:rPr lang="fr-FR" sz="1400" dirty="0" smtClean="0">
                <a:solidFill>
                  <a:schemeClr val="tx2"/>
                </a:solidFill>
                <a:latin typeface="Calibri" pitchFamily="34" charset="0"/>
              </a:rPr>
            </a:br>
            <a:r>
              <a:rPr lang="fr-FR" sz="1100" dirty="0" smtClean="0">
                <a:solidFill>
                  <a:schemeClr val="tx2"/>
                </a:solidFill>
                <a:latin typeface="Calibri" pitchFamily="34" charset="0"/>
              </a:rPr>
              <a:t>16.4.2015</a:t>
            </a:r>
            <a:endParaRPr lang="fr-FR" sz="1400" dirty="0" smtClean="0">
              <a:solidFill>
                <a:schemeClr val="tx2"/>
              </a:solidFill>
              <a:latin typeface="Calibri" pitchFamily="34" charset="0"/>
            </a:endParaRPr>
          </a:p>
          <a:p>
            <a:endParaRPr lang="fr-FR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>
            <a:spLocks noChangeArrowheads="1"/>
          </p:cNvSpPr>
          <p:nvPr/>
        </p:nvSpPr>
        <p:spPr bwMode="auto">
          <a:xfrm>
            <a:off x="395536" y="1067246"/>
            <a:ext cx="8232775" cy="5268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fr-FR" sz="2400" b="1" dirty="0" smtClean="0">
                <a:solidFill>
                  <a:schemeClr val="tx2"/>
                </a:solidFill>
                <a:latin typeface="Calibri" pitchFamily="34" charset="0"/>
              </a:rPr>
              <a:t>LE FONDS DE GARANTIE « INDUSTRIES TECHNIQUES DU CINEMA, DE L’IMAGE ET DU SON »</a:t>
            </a:r>
          </a:p>
          <a:p>
            <a:pPr>
              <a:buClr>
                <a:schemeClr val="tx2"/>
              </a:buClr>
            </a:pPr>
            <a:endParaRPr lang="fr-FR" sz="1100" dirty="0" smtClean="0">
              <a:latin typeface="Calibri" pitchFamily="34" charset="0"/>
            </a:endParaRPr>
          </a:p>
          <a:p>
            <a:pPr>
              <a:buClr>
                <a:schemeClr val="tx2"/>
              </a:buClr>
            </a:pPr>
            <a:endParaRPr lang="fr-FR" sz="1100" dirty="0" smtClean="0">
              <a:latin typeface="Calibri" pitchFamily="34" charset="0"/>
            </a:endParaRPr>
          </a:p>
          <a:p>
            <a:pPr>
              <a:buClr>
                <a:schemeClr val="tx2"/>
              </a:buClr>
            </a:pPr>
            <a:endParaRPr lang="fr-FR" sz="1100" dirty="0" smtClean="0">
              <a:latin typeface="Calibri" pitchFamily="34" charset="0"/>
            </a:endParaRPr>
          </a:p>
          <a:p>
            <a:pPr>
              <a:buClr>
                <a:schemeClr val="tx2"/>
              </a:buClr>
            </a:pPr>
            <a:endParaRPr lang="fr-FR" sz="1100" dirty="0" smtClean="0">
              <a:latin typeface="Calibri" pitchFamily="34" charset="0"/>
            </a:endParaRPr>
          </a:p>
          <a:p>
            <a:pPr>
              <a:buClr>
                <a:schemeClr val="tx2"/>
              </a:buClr>
              <a:buFont typeface="Wingdings" pitchFamily="2" charset="2"/>
              <a:buChar char="§"/>
            </a:pPr>
            <a:r>
              <a:rPr lang="fr-FR" sz="1600" dirty="0" smtClean="0">
                <a:solidFill>
                  <a:schemeClr val="tx2"/>
                </a:solidFill>
                <a:latin typeface="Calibri" pitchFamily="34" charset="0"/>
              </a:rPr>
              <a:t>  </a:t>
            </a:r>
            <a:r>
              <a:rPr lang="fr-FR" sz="1600" b="1" dirty="0" smtClean="0">
                <a:solidFill>
                  <a:schemeClr val="tx2"/>
                </a:solidFill>
                <a:latin typeface="Calibri" pitchFamily="34" charset="0"/>
              </a:rPr>
              <a:t>DOUBLE PRESTATION</a:t>
            </a:r>
          </a:p>
          <a:p>
            <a:pPr marL="0" lvl="1">
              <a:buClr>
                <a:schemeClr val="tx2"/>
              </a:buClr>
              <a:buFont typeface="Wingdings" pitchFamily="2" charset="2"/>
              <a:buChar char="§"/>
            </a:pPr>
            <a:endParaRPr lang="fr-FR" sz="1200" dirty="0" smtClean="0">
              <a:latin typeface="Calibri" pitchFamily="34" charset="0"/>
            </a:endParaRPr>
          </a:p>
          <a:p>
            <a:pPr lvl="1" algn="just">
              <a:spcAft>
                <a:spcPts val="400"/>
              </a:spcAft>
            </a:pPr>
            <a:r>
              <a:rPr lang="fr-FR" sz="1600" b="1" dirty="0" smtClean="0">
                <a:solidFill>
                  <a:schemeClr val="tx2"/>
                </a:solidFill>
                <a:latin typeface="Calibri" pitchFamily="34" charset="0"/>
              </a:rPr>
              <a:t>&gt;</a:t>
            </a:r>
            <a:r>
              <a:rPr lang="fr-FR" sz="16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fr-FR" sz="1600" b="1" dirty="0" smtClean="0">
                <a:solidFill>
                  <a:schemeClr val="tx2"/>
                </a:solidFill>
              </a:rPr>
              <a:t>Garantie financière sur les crédits</a:t>
            </a:r>
            <a:r>
              <a:rPr lang="fr-FR" sz="1600" dirty="0" smtClean="0"/>
              <a:t>, </a:t>
            </a:r>
            <a:r>
              <a:rPr lang="fr-FR" sz="1600" b="1" dirty="0" smtClean="0"/>
              <a:t>en général de 50% </a:t>
            </a:r>
            <a:r>
              <a:rPr lang="fr-FR" sz="1600" dirty="0" smtClean="0"/>
              <a:t>pouvant aller </a:t>
            </a:r>
            <a:r>
              <a:rPr lang="fr-FR" sz="1600" b="1" dirty="0" smtClean="0"/>
              <a:t>jusqu’à 70%</a:t>
            </a:r>
            <a:r>
              <a:rPr lang="fr-FR" sz="1600" dirty="0" smtClean="0"/>
              <a:t>.</a:t>
            </a:r>
          </a:p>
          <a:p>
            <a:pPr lvl="2" algn="just">
              <a:spcAft>
                <a:spcPts val="400"/>
              </a:spcAft>
              <a:buFont typeface="Arial" pitchFamily="34" charset="0"/>
              <a:buChar char="•"/>
            </a:pPr>
            <a:r>
              <a:rPr lang="fr-FR" sz="1600" dirty="0" smtClean="0"/>
              <a:t> le </a:t>
            </a:r>
            <a:r>
              <a:rPr lang="fr-FR" sz="1600" b="1" dirty="0" smtClean="0"/>
              <a:t>bénéficiaire est la banque</a:t>
            </a:r>
            <a:endParaRPr lang="fr-FR" sz="1600" dirty="0" smtClean="0"/>
          </a:p>
          <a:p>
            <a:pPr lvl="2" algn="just">
              <a:spcAft>
                <a:spcPts val="400"/>
              </a:spcAft>
              <a:buFont typeface="Arial" pitchFamily="34" charset="0"/>
              <a:buChar char="•"/>
            </a:pPr>
            <a:r>
              <a:rPr lang="fr-FR" sz="1600" dirty="0" smtClean="0"/>
              <a:t> </a:t>
            </a:r>
            <a:r>
              <a:rPr lang="fr-FR" sz="1600" b="1" dirty="0" smtClean="0"/>
              <a:t>partage de risque en perte finale </a:t>
            </a:r>
            <a:r>
              <a:rPr lang="fr-FR" sz="1600" dirty="0" smtClean="0"/>
              <a:t>et non en cautionnement </a:t>
            </a:r>
            <a:r>
              <a:rPr lang="fr-FR" sz="1100" dirty="0" smtClean="0"/>
              <a:t>(les sûretés sont prises pour compte commun de la banque et l’IFCIC)</a:t>
            </a:r>
            <a:endParaRPr lang="fr-FR" sz="1600" dirty="0" smtClean="0"/>
          </a:p>
          <a:p>
            <a:pPr lvl="2" algn="just">
              <a:spcAft>
                <a:spcPts val="400"/>
              </a:spcAft>
              <a:buFont typeface="Arial" pitchFamily="34" charset="0"/>
              <a:buChar char="•"/>
            </a:pPr>
            <a:r>
              <a:rPr lang="fr-FR" sz="1600" dirty="0" smtClean="0"/>
              <a:t> mise en jeu de la garantie IFCIC lorsque le bénéficiaire fait l’objet d’une procédure de RJ/LJ, ou bien en cas d’exigibilité anticipée du crédit </a:t>
            </a:r>
            <a:r>
              <a:rPr lang="fr-FR" sz="1100" dirty="0" smtClean="0"/>
              <a:t>(prononcée avec l’accord préalable de l’IFCIC)</a:t>
            </a:r>
            <a:endParaRPr lang="fr-FR" sz="1600" dirty="0" smtClean="0"/>
          </a:p>
          <a:p>
            <a:pPr lvl="1" algn="just"/>
            <a:endParaRPr lang="fr-FR" sz="1200" dirty="0" smtClean="0">
              <a:latin typeface="Calibri" pitchFamily="34" charset="0"/>
            </a:endParaRPr>
          </a:p>
          <a:p>
            <a:pPr lvl="1" algn="just"/>
            <a:r>
              <a:rPr lang="fr-FR" sz="1600" b="1" dirty="0" smtClean="0">
                <a:solidFill>
                  <a:schemeClr val="tx2"/>
                </a:solidFill>
                <a:latin typeface="Calibri" pitchFamily="34" charset="0"/>
              </a:rPr>
              <a:t>&gt;</a:t>
            </a:r>
            <a:r>
              <a:rPr lang="fr-FR" sz="16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fr-FR" sz="1600" b="1" dirty="0" smtClean="0">
                <a:solidFill>
                  <a:schemeClr val="tx2"/>
                </a:solidFill>
                <a:latin typeface="Calibri" pitchFamily="34" charset="0"/>
              </a:rPr>
              <a:t>Expertise du risque spécifique de l’entreprise culturelle </a:t>
            </a:r>
          </a:p>
          <a:p>
            <a:pPr lvl="1" algn="just"/>
            <a:r>
              <a:rPr lang="fr-FR" sz="1600" dirty="0" smtClean="0"/>
              <a:t>Grâce à son </a:t>
            </a:r>
            <a:r>
              <a:rPr lang="fr-FR" sz="1600" b="1" dirty="0" smtClean="0"/>
              <a:t>expérience</a:t>
            </a:r>
            <a:r>
              <a:rPr lang="fr-FR" sz="1600" dirty="0" smtClean="0"/>
              <a:t>, ses comités de </a:t>
            </a:r>
            <a:r>
              <a:rPr lang="fr-FR" sz="1600" b="1" dirty="0" smtClean="0"/>
              <a:t>banquiers spécialisés </a:t>
            </a:r>
            <a:r>
              <a:rPr lang="fr-FR" sz="1600" dirty="0" smtClean="0"/>
              <a:t>et des réseaux d’experts professionnels, ainsi qu’à ses </a:t>
            </a:r>
            <a:r>
              <a:rPr lang="fr-FR" sz="1600" b="1" dirty="0" smtClean="0"/>
              <a:t>liens privilégiés avec les pouvoirs publics et les organismes professionnels</a:t>
            </a:r>
            <a:r>
              <a:rPr lang="fr-FR" sz="1600" dirty="0" smtClean="0"/>
              <a:t> </a:t>
            </a:r>
            <a:r>
              <a:rPr lang="fr-FR" sz="1200" dirty="0" smtClean="0"/>
              <a:t>(Centre National du Cinéma et de l’Image animée, FICAM, RIAM, etc.)</a:t>
            </a:r>
            <a:endParaRPr lang="fr-FR" sz="1600" dirty="0" smtClean="0"/>
          </a:p>
          <a:p>
            <a:pPr lvl="1" algn="just"/>
            <a:endParaRPr lang="fr-FR" sz="2000" dirty="0" smtClean="0">
              <a:latin typeface="Calibri" pitchFamily="34" charset="0"/>
            </a:endParaRPr>
          </a:p>
          <a:p>
            <a:pPr algn="just">
              <a:buClr>
                <a:schemeClr val="tx2"/>
              </a:buClr>
              <a:buFont typeface="Wingdings" pitchFamily="2" charset="2"/>
              <a:buChar char="§"/>
            </a:pPr>
            <a:endParaRPr lang="fr-FR" sz="1600" dirty="0" smtClean="0">
              <a:latin typeface="Calibri" pitchFamily="34" charset="0"/>
            </a:endParaRPr>
          </a:p>
        </p:txBody>
      </p:sp>
      <p:pic>
        <p:nvPicPr>
          <p:cNvPr id="5" name="Picture 2" descr="I:\DMT\Consultation\Documentation IFCIC\Logo\LogoBig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915" y="267336"/>
            <a:ext cx="635685" cy="667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ZoneTexte 6"/>
          <p:cNvSpPr txBox="1">
            <a:spLocks noChangeArrowheads="1"/>
          </p:cNvSpPr>
          <p:nvPr/>
        </p:nvSpPr>
        <p:spPr bwMode="auto">
          <a:xfrm>
            <a:off x="971600" y="251937"/>
            <a:ext cx="1305101" cy="754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400" dirty="0" smtClean="0">
                <a:solidFill>
                  <a:schemeClr val="tx2"/>
                </a:solidFill>
                <a:latin typeface="Calibri" pitchFamily="34" charset="0"/>
              </a:rPr>
              <a:t>L’IFCIC – </a:t>
            </a:r>
            <a:r>
              <a:rPr lang="fr-FR" sz="1400" dirty="0" smtClean="0">
                <a:solidFill>
                  <a:schemeClr val="tx2"/>
                </a:solidFill>
                <a:latin typeface="Calibri" pitchFamily="34" charset="0"/>
              </a:rPr>
              <a:t>FICAM</a:t>
            </a:r>
            <a:r>
              <a:rPr lang="fr-FR" sz="1400" dirty="0" smtClean="0">
                <a:solidFill>
                  <a:schemeClr val="tx2"/>
                </a:solidFill>
                <a:latin typeface="Calibri" pitchFamily="34" charset="0"/>
              </a:rPr>
              <a:t/>
            </a:r>
            <a:br>
              <a:rPr lang="fr-FR" sz="1400" dirty="0" smtClean="0">
                <a:solidFill>
                  <a:schemeClr val="tx2"/>
                </a:solidFill>
                <a:latin typeface="Calibri" pitchFamily="34" charset="0"/>
              </a:rPr>
            </a:br>
            <a:r>
              <a:rPr lang="fr-FR" sz="1100" dirty="0" smtClean="0">
                <a:solidFill>
                  <a:schemeClr val="tx2"/>
                </a:solidFill>
                <a:latin typeface="Calibri" pitchFamily="34" charset="0"/>
              </a:rPr>
              <a:t>16.4.2015</a:t>
            </a:r>
            <a:endParaRPr lang="fr-FR" sz="1400" dirty="0" smtClean="0">
              <a:solidFill>
                <a:schemeClr val="tx2"/>
              </a:solidFill>
              <a:latin typeface="Calibri" pitchFamily="34" charset="0"/>
            </a:endParaRPr>
          </a:p>
          <a:p>
            <a:endParaRPr lang="fr-FR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>
            <a:spLocks noChangeArrowheads="1"/>
          </p:cNvSpPr>
          <p:nvPr/>
        </p:nvSpPr>
        <p:spPr bwMode="auto">
          <a:xfrm>
            <a:off x="395536" y="1199068"/>
            <a:ext cx="8232775" cy="5980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fr-FR" sz="2400" b="1" dirty="0" smtClean="0">
                <a:solidFill>
                  <a:schemeClr val="tx2"/>
                </a:solidFill>
                <a:latin typeface="Calibri" pitchFamily="34" charset="0"/>
              </a:rPr>
              <a:t>FONDS DE GARANTIE</a:t>
            </a:r>
            <a:br>
              <a:rPr lang="fr-FR" sz="2400" b="1" dirty="0" smtClean="0">
                <a:solidFill>
                  <a:schemeClr val="tx2"/>
                </a:solidFill>
                <a:latin typeface="Calibri" pitchFamily="34" charset="0"/>
              </a:rPr>
            </a:br>
            <a:r>
              <a:rPr lang="fr-FR" sz="2400" b="1" dirty="0" smtClean="0">
                <a:solidFill>
                  <a:schemeClr val="tx2"/>
                </a:solidFill>
                <a:latin typeface="Calibri" pitchFamily="34" charset="0"/>
              </a:rPr>
              <a:t>« Industries techniques du cinéma, de l’image et du son »</a:t>
            </a:r>
            <a:endParaRPr lang="fr-FR" sz="2800" dirty="0" smtClean="0">
              <a:latin typeface="Calibri" pitchFamily="34" charset="0"/>
            </a:endParaRPr>
          </a:p>
          <a:p>
            <a:pPr>
              <a:buClr>
                <a:schemeClr val="tx2"/>
              </a:buClr>
              <a:buFont typeface="Wingdings" pitchFamily="2" charset="2"/>
              <a:buChar char="§"/>
            </a:pPr>
            <a:endParaRPr lang="fr-FR" sz="1600" b="1" dirty="0" smtClean="0">
              <a:solidFill>
                <a:schemeClr val="tx2"/>
              </a:solidFill>
              <a:latin typeface="Calibri" pitchFamily="34" charset="0"/>
            </a:endParaRPr>
          </a:p>
          <a:p>
            <a:pPr>
              <a:buClr>
                <a:schemeClr val="tx2"/>
              </a:buClr>
              <a:buFont typeface="Wingdings" pitchFamily="2" charset="2"/>
              <a:buChar char="§"/>
            </a:pPr>
            <a:r>
              <a:rPr lang="fr-FR" sz="1600" b="1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fr-FR" sz="16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fr-FR" sz="1600" b="1" dirty="0" smtClean="0">
                <a:solidFill>
                  <a:schemeClr val="tx2"/>
                </a:solidFill>
                <a:latin typeface="Calibri" pitchFamily="34" charset="0"/>
              </a:rPr>
              <a:t>CRITERES D’ELIGIBILITE</a:t>
            </a:r>
          </a:p>
          <a:p>
            <a:pPr lvl="1" algn="just" fontAlgn="base">
              <a:spcBef>
                <a:spcPts val="960"/>
              </a:spcBef>
              <a:buSzPts val="1600"/>
            </a:pPr>
            <a:r>
              <a:rPr lang="fr-FR" b="1" dirty="0" smtClean="0">
                <a:solidFill>
                  <a:schemeClr val="tx2"/>
                </a:solidFill>
              </a:rPr>
              <a:t>	</a:t>
            </a:r>
            <a:r>
              <a:rPr lang="fr-FR" sz="1600" b="1" dirty="0" smtClean="0">
                <a:solidFill>
                  <a:schemeClr val="tx2"/>
                </a:solidFill>
                <a:latin typeface="Calibri" pitchFamily="34" charset="0"/>
              </a:rPr>
              <a:t>&gt; </a:t>
            </a:r>
            <a:r>
              <a:rPr lang="fr-FR" sz="1600" b="1" dirty="0" smtClean="0">
                <a:latin typeface="Calibri" pitchFamily="34" charset="0"/>
              </a:rPr>
              <a:t>Est éligible toute entreprise quel que soit son statut juridique </a:t>
            </a:r>
            <a:r>
              <a:rPr lang="fr-FR" sz="1200" dirty="0" smtClean="0">
                <a:latin typeface="Calibri" pitchFamily="34" charset="0"/>
              </a:rPr>
              <a:t>(société commerciale, 	association</a:t>
            </a:r>
            <a:r>
              <a:rPr lang="fr-FR" sz="1200" dirty="0" smtClean="0">
                <a:latin typeface="Calibri" pitchFamily="34" charset="0"/>
              </a:rPr>
              <a:t>…)</a:t>
            </a:r>
            <a:r>
              <a:rPr lang="fr-FR" sz="1600" dirty="0" smtClean="0">
                <a:latin typeface="Calibri" pitchFamily="34" charset="0"/>
              </a:rPr>
              <a:t>, </a:t>
            </a:r>
            <a:r>
              <a:rPr lang="fr-FR" sz="1600" dirty="0" smtClean="0">
                <a:latin typeface="Calibri" pitchFamily="34" charset="0"/>
              </a:rPr>
              <a:t>établies en France, et </a:t>
            </a:r>
            <a:r>
              <a:rPr lang="fr-FR" sz="1600" dirty="0" smtClean="0">
                <a:latin typeface="Calibri" pitchFamily="34" charset="0"/>
              </a:rPr>
              <a:t>dont </a:t>
            </a:r>
            <a:r>
              <a:rPr lang="fr-FR" sz="1600" dirty="0" smtClean="0">
                <a:latin typeface="Calibri" pitchFamily="34" charset="0"/>
              </a:rPr>
              <a:t>l’essentiel de l’activité est la fourniture de </a:t>
            </a:r>
            <a:r>
              <a:rPr lang="fr-FR" sz="1600" dirty="0" smtClean="0">
                <a:latin typeface="Calibri" pitchFamily="34" charset="0"/>
              </a:rPr>
              <a:t>	prestations </a:t>
            </a:r>
            <a:r>
              <a:rPr lang="fr-FR" sz="1600" dirty="0" smtClean="0">
                <a:latin typeface="Calibri" pitchFamily="34" charset="0"/>
              </a:rPr>
              <a:t>techniques liées au </a:t>
            </a:r>
            <a:r>
              <a:rPr lang="fr-FR" sz="1600" dirty="0" smtClean="0">
                <a:latin typeface="Calibri" pitchFamily="34" charset="0"/>
              </a:rPr>
              <a:t>traitement </a:t>
            </a:r>
            <a:r>
              <a:rPr lang="fr-FR" sz="1600" dirty="0" smtClean="0">
                <a:latin typeface="Calibri" pitchFamily="34" charset="0"/>
              </a:rPr>
              <a:t>de l’image et du son, et dont une part </a:t>
            </a:r>
            <a:r>
              <a:rPr lang="fr-FR" sz="1600" dirty="0" smtClean="0">
                <a:latin typeface="Calibri" pitchFamily="34" charset="0"/>
              </a:rPr>
              <a:t>	significative </a:t>
            </a:r>
            <a:r>
              <a:rPr lang="fr-FR" sz="1600" dirty="0" smtClean="0">
                <a:latin typeface="Calibri" pitchFamily="34" charset="0"/>
              </a:rPr>
              <a:t>du chiffre d’affaires est </a:t>
            </a:r>
            <a:r>
              <a:rPr lang="fr-FR" sz="1600" dirty="0" smtClean="0">
                <a:latin typeface="Calibri" pitchFamily="34" charset="0"/>
              </a:rPr>
              <a:t>réalisée </a:t>
            </a:r>
            <a:r>
              <a:rPr lang="fr-FR" sz="1600" dirty="0" smtClean="0">
                <a:latin typeface="Calibri" pitchFamily="34" charset="0"/>
              </a:rPr>
              <a:t>auprès d’une </a:t>
            </a:r>
            <a:r>
              <a:rPr lang="fr-FR" sz="1600" u="sng" dirty="0" smtClean="0">
                <a:latin typeface="Calibri" pitchFamily="34" charset="0"/>
              </a:rPr>
              <a:t>clientèle de producteurs et</a:t>
            </a:r>
            <a:r>
              <a:rPr lang="fr-FR" sz="1600" dirty="0" smtClean="0">
                <a:latin typeface="Calibri" pitchFamily="34" charset="0"/>
              </a:rPr>
              <a:t> </a:t>
            </a:r>
            <a:r>
              <a:rPr lang="fr-FR" sz="1600" dirty="0" smtClean="0">
                <a:latin typeface="Calibri" pitchFamily="34" charset="0"/>
              </a:rPr>
              <a:t>	</a:t>
            </a:r>
            <a:r>
              <a:rPr lang="fr-FR" sz="1600" u="sng" dirty="0" smtClean="0">
                <a:latin typeface="Calibri" pitchFamily="34" charset="0"/>
              </a:rPr>
              <a:t>de </a:t>
            </a:r>
            <a:r>
              <a:rPr lang="fr-FR" sz="1600" u="sng" dirty="0" smtClean="0">
                <a:latin typeface="Calibri" pitchFamily="34" charset="0"/>
              </a:rPr>
              <a:t>distributeurs</a:t>
            </a:r>
            <a:r>
              <a:rPr lang="fr-FR" sz="1600" dirty="0" smtClean="0">
                <a:latin typeface="Calibri" pitchFamily="34" charset="0"/>
              </a:rPr>
              <a:t> d’œuvres </a:t>
            </a:r>
            <a:r>
              <a:rPr lang="fr-FR" sz="1600" dirty="0" smtClean="0">
                <a:latin typeface="Calibri" pitchFamily="34" charset="0"/>
              </a:rPr>
              <a:t>cinématographiques </a:t>
            </a:r>
            <a:r>
              <a:rPr lang="fr-FR" sz="1600" dirty="0" smtClean="0">
                <a:latin typeface="Calibri" pitchFamily="34" charset="0"/>
              </a:rPr>
              <a:t>et/ou audiovisuelles </a:t>
            </a:r>
            <a:r>
              <a:rPr lang="fr-FR" sz="1600" u="sng" dirty="0" smtClean="0">
                <a:latin typeface="Calibri" pitchFamily="34" charset="0"/>
              </a:rPr>
              <a:t>éligibles au </a:t>
            </a:r>
            <a:r>
              <a:rPr lang="fr-FR" sz="1600" dirty="0" smtClean="0">
                <a:latin typeface="Calibri" pitchFamily="34" charset="0"/>
              </a:rPr>
              <a:t>	</a:t>
            </a:r>
            <a:r>
              <a:rPr lang="fr-FR" sz="1600" u="sng" dirty="0" smtClean="0">
                <a:latin typeface="Calibri" pitchFamily="34" charset="0"/>
              </a:rPr>
              <a:t>compte </a:t>
            </a:r>
            <a:r>
              <a:rPr lang="fr-FR" sz="1600" u="sng" dirty="0" smtClean="0">
                <a:latin typeface="Calibri" pitchFamily="34" charset="0"/>
              </a:rPr>
              <a:t>de soutien du CNC</a:t>
            </a:r>
            <a:r>
              <a:rPr lang="fr-FR" sz="1600" dirty="0" smtClean="0">
                <a:latin typeface="Calibri" pitchFamily="34" charset="0"/>
              </a:rPr>
              <a:t> ou </a:t>
            </a:r>
            <a:r>
              <a:rPr lang="fr-FR" sz="1600" u="sng" dirty="0" smtClean="0">
                <a:latin typeface="Calibri" pitchFamily="34" charset="0"/>
              </a:rPr>
              <a:t>toute </a:t>
            </a:r>
            <a:r>
              <a:rPr lang="fr-FR" sz="1600" u="sng" dirty="0" smtClean="0">
                <a:latin typeface="Calibri" pitchFamily="34" charset="0"/>
              </a:rPr>
              <a:t>entreprise ayant </a:t>
            </a:r>
            <a:r>
              <a:rPr lang="fr-FR" sz="1600" u="sng" dirty="0" smtClean="0">
                <a:latin typeface="Calibri" pitchFamily="34" charset="0"/>
              </a:rPr>
              <a:t>bénéficié d’une </a:t>
            </a:r>
            <a:r>
              <a:rPr lang="fr-FR" sz="1600" u="sng" dirty="0" smtClean="0">
                <a:latin typeface="Calibri" pitchFamily="34" charset="0"/>
              </a:rPr>
              <a:t>aide du CNC</a:t>
            </a:r>
            <a:r>
              <a:rPr lang="fr-FR" sz="1600" dirty="0" smtClean="0">
                <a:latin typeface="Calibri" pitchFamily="34" charset="0"/>
              </a:rPr>
              <a:t>. </a:t>
            </a:r>
          </a:p>
          <a:p>
            <a:pPr lvl="1" algn="just" fontAlgn="base">
              <a:lnSpc>
                <a:spcPct val="130000"/>
              </a:lnSpc>
            </a:pPr>
            <a:r>
              <a:rPr lang="fr-FR" sz="1100" i="1" dirty="0" smtClean="0">
                <a:latin typeface="Calibri" pitchFamily="34" charset="0"/>
              </a:rPr>
              <a:t>	</a:t>
            </a:r>
            <a:endParaRPr lang="fr-FR" b="1" dirty="0" smtClean="0"/>
          </a:p>
          <a:p>
            <a:pPr lvl="1" algn="just"/>
            <a:r>
              <a:rPr lang="fr-FR" sz="1600" b="1" dirty="0" smtClean="0">
                <a:solidFill>
                  <a:schemeClr val="tx2"/>
                </a:solidFill>
                <a:latin typeface="Calibri" pitchFamily="34" charset="0"/>
              </a:rPr>
              <a:t>	&gt; </a:t>
            </a:r>
            <a:r>
              <a:rPr lang="fr-FR" sz="1600" b="1" dirty="0" smtClean="0">
                <a:latin typeface="Calibri" pitchFamily="34" charset="0"/>
              </a:rPr>
              <a:t>Concours </a:t>
            </a:r>
            <a:r>
              <a:rPr lang="fr-FR" sz="1600" b="1" dirty="0" smtClean="0">
                <a:latin typeface="Calibri" pitchFamily="34" charset="0"/>
              </a:rPr>
              <a:t>bancaires éligibles : </a:t>
            </a:r>
            <a:r>
              <a:rPr lang="fr-FR" sz="1600" dirty="0" smtClean="0">
                <a:latin typeface="Calibri" pitchFamily="34" charset="0"/>
              </a:rPr>
              <a:t>crédits </a:t>
            </a:r>
            <a:r>
              <a:rPr lang="fr-FR" sz="1600" u="sng" dirty="0" smtClean="0">
                <a:latin typeface="Calibri" pitchFamily="34" charset="0"/>
              </a:rPr>
              <a:t>confirmés</a:t>
            </a:r>
            <a:r>
              <a:rPr lang="fr-FR" sz="1600" dirty="0" smtClean="0">
                <a:latin typeface="Calibri" pitchFamily="34" charset="0"/>
              </a:rPr>
              <a:t>, crédits de mobilisation de 	créances, crédit à moyen et long terme, crédit-bail, location financière et 	</a:t>
            </a:r>
            <a:r>
              <a:rPr lang="fr-FR" sz="1600" dirty="0" smtClean="0">
                <a:latin typeface="Calibri" pitchFamily="34" charset="0"/>
              </a:rPr>
              <a:t>engagements </a:t>
            </a:r>
            <a:r>
              <a:rPr lang="fr-FR" sz="1600" dirty="0" smtClean="0">
                <a:latin typeface="Calibri" pitchFamily="34" charset="0"/>
              </a:rPr>
              <a:t>par signature. </a:t>
            </a:r>
            <a:endParaRPr lang="fr-FR" sz="1600" dirty="0" smtClean="0">
              <a:latin typeface="Calibri" pitchFamily="34" charset="0"/>
            </a:endParaRPr>
          </a:p>
          <a:p>
            <a:pPr lvl="1" algn="just"/>
            <a:endParaRPr lang="fr-FR" sz="1600" dirty="0" smtClean="0">
              <a:latin typeface="Calibri" pitchFamily="34" charset="0"/>
            </a:endParaRPr>
          </a:p>
          <a:p>
            <a:pPr lvl="1" algn="just"/>
            <a:r>
              <a:rPr lang="fr-FR" sz="1600" dirty="0" smtClean="0">
                <a:latin typeface="Calibri" pitchFamily="34" charset="0"/>
              </a:rPr>
              <a:t>	</a:t>
            </a:r>
            <a:r>
              <a:rPr lang="fr-FR" sz="1600" b="1" dirty="0" smtClean="0">
                <a:solidFill>
                  <a:schemeClr val="tx2"/>
                </a:solidFill>
                <a:latin typeface="Calibri" pitchFamily="34" charset="0"/>
              </a:rPr>
              <a:t> &gt; </a:t>
            </a:r>
            <a:r>
              <a:rPr lang="fr-FR" sz="1600" b="1" dirty="0" smtClean="0">
                <a:latin typeface="Calibri" pitchFamily="34" charset="0"/>
              </a:rPr>
              <a:t>L’objet </a:t>
            </a:r>
            <a:r>
              <a:rPr lang="fr-FR" sz="1600" b="1" dirty="0" smtClean="0">
                <a:latin typeface="Calibri" pitchFamily="34" charset="0"/>
              </a:rPr>
              <a:t>du financement</a:t>
            </a:r>
            <a:r>
              <a:rPr lang="fr-FR" sz="1600" dirty="0" smtClean="0">
                <a:latin typeface="Calibri" pitchFamily="34" charset="0"/>
              </a:rPr>
              <a:t> </a:t>
            </a:r>
            <a:r>
              <a:rPr lang="fr-FR" sz="1600" dirty="0" smtClean="0">
                <a:latin typeface="Calibri" pitchFamily="34" charset="0"/>
              </a:rPr>
              <a:t>: </a:t>
            </a:r>
            <a:r>
              <a:rPr lang="fr-FR" sz="1600" dirty="0" smtClean="0">
                <a:latin typeface="Calibri" pitchFamily="34" charset="0"/>
              </a:rPr>
              <a:t>renforcement du </a:t>
            </a:r>
            <a:r>
              <a:rPr lang="fr-FR" sz="1600" dirty="0" smtClean="0">
                <a:latin typeface="Calibri" pitchFamily="34" charset="0"/>
              </a:rPr>
              <a:t>fonds </a:t>
            </a:r>
            <a:r>
              <a:rPr lang="fr-FR" sz="1600" dirty="0" smtClean="0">
                <a:latin typeface="Calibri" pitchFamily="34" charset="0"/>
              </a:rPr>
              <a:t>de roulement, investissements </a:t>
            </a:r>
            <a:r>
              <a:rPr lang="fr-FR" sz="1600" dirty="0" smtClean="0">
                <a:latin typeface="Calibri" pitchFamily="34" charset="0"/>
              </a:rPr>
              <a:t>	matériels</a:t>
            </a:r>
            <a:r>
              <a:rPr lang="fr-FR" sz="1600" dirty="0" smtClean="0">
                <a:latin typeface="Calibri" pitchFamily="34" charset="0"/>
              </a:rPr>
              <a:t>, financement de travaux, </a:t>
            </a:r>
            <a:r>
              <a:rPr lang="fr-FR" sz="1600" dirty="0" smtClean="0">
                <a:latin typeface="Calibri" pitchFamily="34" charset="0"/>
              </a:rPr>
              <a:t>transmission</a:t>
            </a:r>
            <a:r>
              <a:rPr lang="fr-FR" sz="1600" dirty="0" smtClean="0">
                <a:latin typeface="Calibri" pitchFamily="34" charset="0"/>
              </a:rPr>
              <a:t>…</a:t>
            </a:r>
          </a:p>
          <a:p>
            <a:pPr marL="0" lvl="1" algn="ctr"/>
            <a:endParaRPr lang="fr-FR" b="1" dirty="0" smtClean="0">
              <a:solidFill>
                <a:srgbClr val="FF0000"/>
              </a:solidFill>
            </a:endParaRPr>
          </a:p>
          <a:p>
            <a:pPr marL="0" lvl="1" algn="ctr"/>
            <a:r>
              <a:rPr lang="fr-FR" b="1" dirty="0" smtClean="0">
                <a:solidFill>
                  <a:srgbClr val="FF0000"/>
                </a:solidFill>
              </a:rPr>
              <a:t>Le FIT couvre au 31 décembre 2014, un encours de crédit de 42,3 M€ représentant une part en risque de l’IFCIC de 8,2 M€.</a:t>
            </a:r>
          </a:p>
          <a:p>
            <a:pPr>
              <a:buClr>
                <a:schemeClr val="tx2"/>
              </a:buClr>
            </a:pPr>
            <a:endParaRPr lang="fr-FR" sz="1600" dirty="0" smtClean="0">
              <a:latin typeface="Calibri" pitchFamily="34" charset="0"/>
            </a:endParaRPr>
          </a:p>
          <a:p>
            <a:pPr lvl="1"/>
            <a:endParaRPr lang="fr-FR" sz="1600" dirty="0" smtClean="0">
              <a:latin typeface="Calibri" pitchFamily="34" charset="0"/>
            </a:endParaRPr>
          </a:p>
        </p:txBody>
      </p:sp>
      <p:pic>
        <p:nvPicPr>
          <p:cNvPr id="5" name="Picture 2" descr="I:\DMT\Consultation\Documentation IFCIC\Logo\LogoBig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915" y="267336"/>
            <a:ext cx="635685" cy="667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ZoneTexte 6"/>
          <p:cNvSpPr txBox="1">
            <a:spLocks noChangeArrowheads="1"/>
          </p:cNvSpPr>
          <p:nvPr/>
        </p:nvSpPr>
        <p:spPr bwMode="auto">
          <a:xfrm>
            <a:off x="971600" y="251937"/>
            <a:ext cx="1305101" cy="754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400" dirty="0" smtClean="0">
                <a:solidFill>
                  <a:schemeClr val="tx2"/>
                </a:solidFill>
                <a:latin typeface="Calibri" pitchFamily="34" charset="0"/>
              </a:rPr>
              <a:t>L’IFCIC – </a:t>
            </a:r>
            <a:r>
              <a:rPr lang="fr-FR" sz="1400" dirty="0" smtClean="0">
                <a:solidFill>
                  <a:schemeClr val="tx2"/>
                </a:solidFill>
                <a:latin typeface="Calibri" pitchFamily="34" charset="0"/>
              </a:rPr>
              <a:t>FICAM</a:t>
            </a:r>
            <a:r>
              <a:rPr lang="fr-FR" sz="1400" dirty="0" smtClean="0">
                <a:solidFill>
                  <a:schemeClr val="tx2"/>
                </a:solidFill>
                <a:latin typeface="Calibri" pitchFamily="34" charset="0"/>
              </a:rPr>
              <a:t/>
            </a:r>
            <a:br>
              <a:rPr lang="fr-FR" sz="1400" dirty="0" smtClean="0">
                <a:solidFill>
                  <a:schemeClr val="tx2"/>
                </a:solidFill>
                <a:latin typeface="Calibri" pitchFamily="34" charset="0"/>
              </a:rPr>
            </a:br>
            <a:r>
              <a:rPr lang="fr-FR" sz="1100" dirty="0" smtClean="0">
                <a:solidFill>
                  <a:schemeClr val="tx2"/>
                </a:solidFill>
                <a:latin typeface="Calibri" pitchFamily="34" charset="0"/>
              </a:rPr>
              <a:t>16.4.2015</a:t>
            </a:r>
            <a:endParaRPr lang="fr-FR" sz="1400" dirty="0" smtClean="0">
              <a:solidFill>
                <a:schemeClr val="tx2"/>
              </a:solidFill>
              <a:latin typeface="Calibri" pitchFamily="34" charset="0"/>
            </a:endParaRPr>
          </a:p>
          <a:p>
            <a:endParaRPr lang="fr-FR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>
            <a:spLocks noChangeArrowheads="1"/>
          </p:cNvSpPr>
          <p:nvPr/>
        </p:nvSpPr>
        <p:spPr bwMode="auto">
          <a:xfrm>
            <a:off x="395536" y="1199068"/>
            <a:ext cx="8232775" cy="5847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fr-FR" sz="2400" b="1" dirty="0" smtClean="0">
                <a:solidFill>
                  <a:schemeClr val="tx2"/>
                </a:solidFill>
                <a:latin typeface="Calibri" pitchFamily="34" charset="0"/>
              </a:rPr>
              <a:t>FONDS DE GARANTIE</a:t>
            </a:r>
            <a:br>
              <a:rPr lang="fr-FR" sz="2400" b="1" dirty="0" smtClean="0">
                <a:solidFill>
                  <a:schemeClr val="tx2"/>
                </a:solidFill>
                <a:latin typeface="Calibri" pitchFamily="34" charset="0"/>
              </a:rPr>
            </a:br>
            <a:r>
              <a:rPr lang="fr-FR" sz="2400" b="1" dirty="0" smtClean="0">
                <a:solidFill>
                  <a:schemeClr val="tx2"/>
                </a:solidFill>
                <a:latin typeface="Calibri" pitchFamily="34" charset="0"/>
              </a:rPr>
              <a:t>« Industries techniques du cinéma, de l’image et du son »</a:t>
            </a:r>
            <a:endParaRPr lang="fr-FR" sz="2800" dirty="0" smtClean="0">
              <a:latin typeface="Calibri" pitchFamily="34" charset="0"/>
            </a:endParaRPr>
          </a:p>
          <a:p>
            <a:pPr>
              <a:buClr>
                <a:schemeClr val="tx2"/>
              </a:buClr>
              <a:buFont typeface="Wingdings" pitchFamily="2" charset="2"/>
              <a:buChar char="§"/>
            </a:pPr>
            <a:endParaRPr lang="fr-FR" sz="1600" b="1" dirty="0" smtClean="0">
              <a:solidFill>
                <a:schemeClr val="tx2"/>
              </a:solidFill>
              <a:latin typeface="Calibri" pitchFamily="34" charset="0"/>
            </a:endParaRPr>
          </a:p>
          <a:p>
            <a:pPr>
              <a:buClr>
                <a:schemeClr val="tx2"/>
              </a:buClr>
            </a:pPr>
            <a:endParaRPr lang="fr-FR" sz="1600" b="1" dirty="0" smtClean="0">
              <a:solidFill>
                <a:schemeClr val="tx2"/>
              </a:solidFill>
              <a:latin typeface="Calibri" pitchFamily="34" charset="0"/>
            </a:endParaRPr>
          </a:p>
          <a:p>
            <a:pPr>
              <a:buClr>
                <a:schemeClr val="tx2"/>
              </a:buClr>
              <a:buFont typeface="Wingdings" pitchFamily="2" charset="2"/>
              <a:buChar char="§"/>
            </a:pPr>
            <a:r>
              <a:rPr lang="fr-FR" sz="1600" b="1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fr-FR" sz="16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fr-FR" sz="1600" b="1" dirty="0" smtClean="0">
                <a:solidFill>
                  <a:schemeClr val="tx2"/>
                </a:solidFill>
                <a:latin typeface="Calibri" pitchFamily="34" charset="0"/>
              </a:rPr>
              <a:t>CAPACITES</a:t>
            </a:r>
          </a:p>
          <a:p>
            <a:pPr lvl="1" fontAlgn="base">
              <a:spcBef>
                <a:spcPts val="960"/>
              </a:spcBef>
              <a:buSzPts val="1600"/>
            </a:pPr>
            <a:r>
              <a:rPr lang="fr-FR" b="1" dirty="0" smtClean="0">
                <a:solidFill>
                  <a:schemeClr val="tx2"/>
                </a:solidFill>
              </a:rPr>
              <a:t>	</a:t>
            </a:r>
            <a:r>
              <a:rPr lang="fr-FR" sz="1600" b="1" dirty="0" smtClean="0">
                <a:solidFill>
                  <a:schemeClr val="tx2"/>
                </a:solidFill>
                <a:latin typeface="Calibri" pitchFamily="34" charset="0"/>
              </a:rPr>
              <a:t>&gt; </a:t>
            </a:r>
            <a:r>
              <a:rPr lang="fr-FR" sz="1600" b="1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fr-FR" sz="1600" b="1" dirty="0" smtClean="0">
                <a:latin typeface="Calibri" pitchFamily="34" charset="0"/>
              </a:rPr>
              <a:t>Taux </a:t>
            </a:r>
            <a:r>
              <a:rPr lang="fr-FR" sz="1600" b="1" dirty="0" smtClean="0">
                <a:latin typeface="Calibri" pitchFamily="34" charset="0"/>
              </a:rPr>
              <a:t>de garantie </a:t>
            </a:r>
            <a:r>
              <a:rPr lang="fr-FR" sz="1600" dirty="0" smtClean="0">
                <a:latin typeface="Calibri" pitchFamily="34" charset="0"/>
              </a:rPr>
              <a:t>est en général de </a:t>
            </a:r>
            <a:r>
              <a:rPr lang="fr-FR" sz="1600" b="1" dirty="0" smtClean="0">
                <a:latin typeface="Calibri" pitchFamily="34" charset="0"/>
              </a:rPr>
              <a:t>50%</a:t>
            </a:r>
            <a:r>
              <a:rPr lang="fr-FR" sz="1600" dirty="0" smtClean="0">
                <a:latin typeface="Calibri" pitchFamily="34" charset="0"/>
              </a:rPr>
              <a:t>, </a:t>
            </a:r>
            <a:r>
              <a:rPr lang="fr-FR" sz="1600" b="1" dirty="0" smtClean="0">
                <a:latin typeface="Calibri" pitchFamily="34" charset="0"/>
              </a:rPr>
              <a:t>dans la limite de 3 000 000 euros de part 	</a:t>
            </a:r>
            <a:r>
              <a:rPr lang="fr-FR" sz="1600" b="1" dirty="0" smtClean="0">
                <a:latin typeface="Calibri" pitchFamily="34" charset="0"/>
              </a:rPr>
              <a:t>    en </a:t>
            </a:r>
            <a:r>
              <a:rPr lang="fr-FR" sz="1600" b="1" dirty="0" smtClean="0">
                <a:latin typeface="Calibri" pitchFamily="34" charset="0"/>
              </a:rPr>
              <a:t>risque de l’IFCIC </a:t>
            </a:r>
            <a:r>
              <a:rPr lang="fr-FR" sz="1600" dirty="0" smtClean="0">
                <a:latin typeface="Calibri" pitchFamily="34" charset="0"/>
              </a:rPr>
              <a:t>par emprunteur / groupe d’emprunteurs</a:t>
            </a:r>
            <a:br>
              <a:rPr lang="fr-FR" sz="1600" dirty="0" smtClean="0">
                <a:latin typeface="Calibri" pitchFamily="34" charset="0"/>
              </a:rPr>
            </a:br>
            <a:r>
              <a:rPr lang="fr-FR" sz="1600" dirty="0" smtClean="0">
                <a:latin typeface="Calibri" pitchFamily="34" charset="0"/>
              </a:rPr>
              <a:t>	</a:t>
            </a:r>
            <a:r>
              <a:rPr lang="fr-FR" sz="1600" dirty="0" smtClean="0">
                <a:latin typeface="Calibri" pitchFamily="34" charset="0"/>
              </a:rPr>
              <a:t>    </a:t>
            </a:r>
            <a:r>
              <a:rPr lang="fr-FR" sz="1200" dirty="0" smtClean="0">
                <a:latin typeface="Calibri" pitchFamily="34" charset="0"/>
              </a:rPr>
              <a:t>(</a:t>
            </a:r>
            <a:r>
              <a:rPr lang="fr-FR" sz="1200" dirty="0" smtClean="0">
                <a:latin typeface="Calibri" pitchFamily="34" charset="0"/>
              </a:rPr>
              <a:t>soit 50% de 6 </a:t>
            </a:r>
            <a:r>
              <a:rPr lang="fr-FR" sz="1200" dirty="0" smtClean="0">
                <a:latin typeface="Calibri" pitchFamily="34" charset="0"/>
              </a:rPr>
              <a:t>M€ </a:t>
            </a:r>
            <a:r>
              <a:rPr lang="fr-FR" sz="1200" dirty="0" smtClean="0">
                <a:latin typeface="Calibri" pitchFamily="34" charset="0"/>
              </a:rPr>
              <a:t>de crédit, au-delà, le taux est réduit de sorte que la part de l’IFCIC ne dépasse pas 3 </a:t>
            </a:r>
            <a:r>
              <a:rPr lang="fr-FR" sz="1200" dirty="0" smtClean="0">
                <a:latin typeface="Calibri" pitchFamily="34" charset="0"/>
              </a:rPr>
              <a:t>M€)</a:t>
            </a:r>
            <a:endParaRPr lang="fr-FR" sz="1200" dirty="0" smtClean="0">
              <a:latin typeface="Calibri" pitchFamily="34" charset="0"/>
            </a:endParaRPr>
          </a:p>
          <a:p>
            <a:pPr lvl="1" fontAlgn="base">
              <a:lnSpc>
                <a:spcPct val="130000"/>
              </a:lnSpc>
            </a:pPr>
            <a:r>
              <a:rPr lang="fr-FR" sz="1100" i="1" dirty="0" smtClean="0">
                <a:latin typeface="Calibri" pitchFamily="34" charset="0"/>
              </a:rPr>
              <a:t>	</a:t>
            </a:r>
            <a:endParaRPr lang="fr-FR" dirty="0" smtClean="0"/>
          </a:p>
          <a:p>
            <a:pPr lvl="1" algn="just"/>
            <a:r>
              <a:rPr lang="fr-FR" sz="1600" b="1" dirty="0" smtClean="0">
                <a:solidFill>
                  <a:schemeClr val="tx2"/>
                </a:solidFill>
                <a:latin typeface="Calibri" pitchFamily="34" charset="0"/>
              </a:rPr>
              <a:t>	&gt;  </a:t>
            </a:r>
            <a:r>
              <a:rPr lang="fr-FR" sz="1600" b="1" dirty="0" smtClean="0">
                <a:latin typeface="Calibri" pitchFamily="34" charset="0"/>
              </a:rPr>
              <a:t>Ce taux peut être majoré à 70% pour les crédits (d’un montant cumulé maximum 	</a:t>
            </a:r>
            <a:r>
              <a:rPr lang="fr-FR" sz="1600" b="1" dirty="0" smtClean="0">
                <a:latin typeface="Calibri" pitchFamily="34" charset="0"/>
              </a:rPr>
              <a:t>    de </a:t>
            </a:r>
            <a:r>
              <a:rPr lang="fr-FR" sz="1600" b="1" dirty="0" smtClean="0">
                <a:latin typeface="Calibri" pitchFamily="34" charset="0"/>
              </a:rPr>
              <a:t>500 000 euros)</a:t>
            </a:r>
            <a:r>
              <a:rPr lang="fr-FR" sz="1600" dirty="0" smtClean="0">
                <a:latin typeface="Calibri" pitchFamily="34" charset="0"/>
              </a:rPr>
              <a:t> participant au financement de projets ayant bénéficié depuis 	</a:t>
            </a:r>
            <a:r>
              <a:rPr lang="fr-FR" sz="1600" dirty="0" smtClean="0">
                <a:latin typeface="Calibri" pitchFamily="34" charset="0"/>
              </a:rPr>
              <a:t>    moins </a:t>
            </a:r>
            <a:r>
              <a:rPr lang="fr-FR" sz="1600" dirty="0" smtClean="0">
                <a:latin typeface="Calibri" pitchFamily="34" charset="0"/>
              </a:rPr>
              <a:t>de 6 mois du soutien financier aux industries techniques du CNC au titre 	</a:t>
            </a:r>
            <a:r>
              <a:rPr lang="fr-FR" sz="1600" dirty="0" smtClean="0">
                <a:latin typeface="Calibri" pitchFamily="34" charset="0"/>
              </a:rPr>
              <a:t>    des nouvelles aides apparues lor</a:t>
            </a:r>
            <a:r>
              <a:rPr lang="fr-FR" sz="1600" dirty="0" smtClean="0">
                <a:latin typeface="Calibri" pitchFamily="34" charset="0"/>
              </a:rPr>
              <a:t>s de sa dernière reforme </a:t>
            </a:r>
            <a:r>
              <a:rPr lang="fr-FR" sz="1600" dirty="0" smtClean="0">
                <a:latin typeface="Calibri" pitchFamily="34" charset="0"/>
              </a:rPr>
              <a:t>:</a:t>
            </a:r>
            <a:r>
              <a:rPr lang="fr-FR" sz="1600" b="1" dirty="0" smtClean="0">
                <a:latin typeface="Calibri" pitchFamily="34" charset="0"/>
              </a:rPr>
              <a:t> </a:t>
            </a:r>
            <a:endParaRPr lang="fr-FR" sz="1600" b="1" dirty="0" smtClean="0">
              <a:latin typeface="Calibri" pitchFamily="34" charset="0"/>
            </a:endParaRPr>
          </a:p>
          <a:p>
            <a:pPr lvl="3" algn="just">
              <a:spcBef>
                <a:spcPts val="400"/>
              </a:spcBef>
              <a:buFontTx/>
              <a:buChar char="•"/>
            </a:pPr>
            <a:r>
              <a:rPr lang="fr-FR" sz="1600" b="1" dirty="0" smtClean="0">
                <a:latin typeface="Calibri" pitchFamily="34" charset="0"/>
              </a:rPr>
              <a:t> </a:t>
            </a:r>
            <a:r>
              <a:rPr lang="fr-FR" sz="1600" u="sng" dirty="0" smtClean="0">
                <a:latin typeface="Calibri" pitchFamily="34" charset="0"/>
              </a:rPr>
              <a:t>Etudes</a:t>
            </a:r>
            <a:r>
              <a:rPr lang="fr-FR" sz="1600" dirty="0" smtClean="0">
                <a:latin typeface="Calibri" pitchFamily="34" charset="0"/>
              </a:rPr>
              <a:t> : aides aux études environnementales ;</a:t>
            </a:r>
            <a:endParaRPr lang="fr-FR" sz="1600" dirty="0" smtClean="0">
              <a:latin typeface="Calibri" pitchFamily="34" charset="0"/>
            </a:endParaRPr>
          </a:p>
          <a:p>
            <a:pPr lvl="3" algn="just">
              <a:spcBef>
                <a:spcPts val="400"/>
              </a:spcBef>
              <a:buFontTx/>
              <a:buChar char="•"/>
            </a:pPr>
            <a:r>
              <a:rPr lang="fr-FR" sz="1600" dirty="0" smtClean="0">
                <a:latin typeface="Calibri" pitchFamily="34" charset="0"/>
              </a:rPr>
              <a:t> </a:t>
            </a:r>
            <a:r>
              <a:rPr lang="fr-FR" sz="1600" u="sng" dirty="0" smtClean="0">
                <a:latin typeface="Calibri" pitchFamily="34" charset="0"/>
              </a:rPr>
              <a:t>Investissements</a:t>
            </a:r>
            <a:r>
              <a:rPr lang="fr-FR" sz="1600" dirty="0" smtClean="0">
                <a:latin typeface="Calibri" pitchFamily="34" charset="0"/>
              </a:rPr>
              <a:t> : aides à l’investissement écologique, à la création de poste, à la formation, au changement notable d’organisation ou de procédés ;</a:t>
            </a:r>
            <a:endParaRPr lang="fr-FR" sz="1600" dirty="0" smtClean="0">
              <a:latin typeface="Calibri" pitchFamily="34" charset="0"/>
            </a:endParaRPr>
          </a:p>
          <a:p>
            <a:pPr lvl="3" algn="just">
              <a:spcBef>
                <a:spcPts val="400"/>
              </a:spcBef>
              <a:buFontTx/>
              <a:buChar char="•"/>
            </a:pPr>
            <a:r>
              <a:rPr lang="fr-FR" sz="1600" dirty="0" smtClean="0">
                <a:latin typeface="Calibri" pitchFamily="34" charset="0"/>
              </a:rPr>
              <a:t> </a:t>
            </a:r>
            <a:r>
              <a:rPr lang="fr-FR" sz="1600" u="sng" dirty="0" smtClean="0">
                <a:latin typeface="Calibri" pitchFamily="34" charset="0"/>
              </a:rPr>
              <a:t>Développement et Innovation</a:t>
            </a:r>
            <a:r>
              <a:rPr lang="fr-FR" sz="1600" dirty="0" smtClean="0">
                <a:latin typeface="Calibri" pitchFamily="34" charset="0"/>
              </a:rPr>
              <a:t> : aides au nouveau produit ou service, à la protection de la propriété industrielle, à l’expérimentation technique </a:t>
            </a:r>
            <a:r>
              <a:rPr lang="fr-FR" sz="1600" dirty="0" smtClean="0">
                <a:latin typeface="Calibri" pitchFamily="34" charset="0"/>
              </a:rPr>
              <a:t>;</a:t>
            </a:r>
          </a:p>
          <a:p>
            <a:pPr lvl="3" algn="just">
              <a:spcBef>
                <a:spcPts val="400"/>
              </a:spcBef>
              <a:buFontTx/>
              <a:buChar char="•"/>
            </a:pPr>
            <a:r>
              <a:rPr lang="fr-FR" sz="1600" dirty="0" smtClean="0">
                <a:latin typeface="Calibri" pitchFamily="34" charset="0"/>
              </a:rPr>
              <a:t> </a:t>
            </a:r>
            <a:r>
              <a:rPr lang="fr-FR" sz="1600" u="sng" dirty="0" smtClean="0">
                <a:latin typeface="Calibri" pitchFamily="34" charset="0"/>
              </a:rPr>
              <a:t>Mise en relation</a:t>
            </a:r>
            <a:r>
              <a:rPr lang="fr-FR" sz="1600" dirty="0" smtClean="0">
                <a:latin typeface="Calibri" pitchFamily="34" charset="0"/>
              </a:rPr>
              <a:t> : aides à la mise en relation avec le client, avec le partenaire.</a:t>
            </a:r>
            <a:endParaRPr lang="fr-FR" sz="1600" dirty="0" smtClean="0">
              <a:latin typeface="Calibri" pitchFamily="34" charset="0"/>
            </a:endParaRPr>
          </a:p>
          <a:p>
            <a:pPr>
              <a:buClr>
                <a:schemeClr val="tx2"/>
              </a:buClr>
            </a:pPr>
            <a:endParaRPr lang="fr-FR" sz="1600" dirty="0" smtClean="0">
              <a:latin typeface="Calibri" pitchFamily="34" charset="0"/>
            </a:endParaRPr>
          </a:p>
          <a:p>
            <a:pPr lvl="1"/>
            <a:endParaRPr lang="fr-FR" sz="1600" dirty="0" smtClean="0">
              <a:latin typeface="Calibri" pitchFamily="34" charset="0"/>
            </a:endParaRPr>
          </a:p>
        </p:txBody>
      </p:sp>
      <p:pic>
        <p:nvPicPr>
          <p:cNvPr id="5" name="Picture 2" descr="I:\DMT\Consultation\Documentation IFCIC\Logo\LogoBig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915" y="267336"/>
            <a:ext cx="635685" cy="667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ZoneTexte 6"/>
          <p:cNvSpPr txBox="1">
            <a:spLocks noChangeArrowheads="1"/>
          </p:cNvSpPr>
          <p:nvPr/>
        </p:nvSpPr>
        <p:spPr bwMode="auto">
          <a:xfrm>
            <a:off x="971600" y="251937"/>
            <a:ext cx="1305101" cy="754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400" dirty="0" smtClean="0">
                <a:solidFill>
                  <a:schemeClr val="tx2"/>
                </a:solidFill>
                <a:latin typeface="Calibri" pitchFamily="34" charset="0"/>
              </a:rPr>
              <a:t>L’IFCIC – </a:t>
            </a:r>
            <a:r>
              <a:rPr lang="fr-FR" sz="1400" dirty="0" smtClean="0">
                <a:solidFill>
                  <a:schemeClr val="tx2"/>
                </a:solidFill>
                <a:latin typeface="Calibri" pitchFamily="34" charset="0"/>
              </a:rPr>
              <a:t>FICAM</a:t>
            </a:r>
            <a:r>
              <a:rPr lang="fr-FR" sz="1400" dirty="0" smtClean="0">
                <a:solidFill>
                  <a:schemeClr val="tx2"/>
                </a:solidFill>
                <a:latin typeface="Calibri" pitchFamily="34" charset="0"/>
              </a:rPr>
              <a:t/>
            </a:r>
            <a:br>
              <a:rPr lang="fr-FR" sz="1400" dirty="0" smtClean="0">
                <a:solidFill>
                  <a:schemeClr val="tx2"/>
                </a:solidFill>
                <a:latin typeface="Calibri" pitchFamily="34" charset="0"/>
              </a:rPr>
            </a:br>
            <a:r>
              <a:rPr lang="fr-FR" sz="1100" dirty="0" smtClean="0">
                <a:solidFill>
                  <a:schemeClr val="tx2"/>
                </a:solidFill>
                <a:latin typeface="Calibri" pitchFamily="34" charset="0"/>
              </a:rPr>
              <a:t>16.4.2015</a:t>
            </a:r>
            <a:endParaRPr lang="fr-FR" sz="1400" dirty="0" smtClean="0">
              <a:solidFill>
                <a:schemeClr val="tx2"/>
              </a:solidFill>
              <a:latin typeface="Calibri" pitchFamily="34" charset="0"/>
            </a:endParaRPr>
          </a:p>
          <a:p>
            <a:endParaRPr lang="fr-FR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>
            <a:spLocks noChangeArrowheads="1"/>
          </p:cNvSpPr>
          <p:nvPr/>
        </p:nvSpPr>
        <p:spPr bwMode="auto">
          <a:xfrm>
            <a:off x="395536" y="1024275"/>
            <a:ext cx="8232775" cy="4955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fr-FR" sz="2400" b="1" dirty="0" smtClean="0">
                <a:solidFill>
                  <a:schemeClr val="tx2"/>
                </a:solidFill>
                <a:latin typeface="Calibri" pitchFamily="34" charset="0"/>
              </a:rPr>
              <a:t>FONDS DE GARANTIE</a:t>
            </a:r>
            <a:br>
              <a:rPr lang="fr-FR" sz="2400" b="1" dirty="0" smtClean="0">
                <a:solidFill>
                  <a:schemeClr val="tx2"/>
                </a:solidFill>
                <a:latin typeface="Calibri" pitchFamily="34" charset="0"/>
              </a:rPr>
            </a:br>
            <a:r>
              <a:rPr lang="fr-FR" sz="2400" b="1" dirty="0" smtClean="0">
                <a:solidFill>
                  <a:schemeClr val="tx2"/>
                </a:solidFill>
                <a:latin typeface="Calibri" pitchFamily="34" charset="0"/>
              </a:rPr>
              <a:t>« Industries techniques du cinéma, de l’image et du son »</a:t>
            </a:r>
            <a:endParaRPr lang="fr-FR" sz="2800" dirty="0" smtClean="0">
              <a:latin typeface="Calibri" pitchFamily="34" charset="0"/>
            </a:endParaRPr>
          </a:p>
          <a:p>
            <a:pPr>
              <a:buClr>
                <a:schemeClr val="tx2"/>
              </a:buClr>
            </a:pPr>
            <a:endParaRPr lang="fr-FR" sz="2800" dirty="0" smtClean="0">
              <a:latin typeface="Calibri" pitchFamily="34" charset="0"/>
            </a:endParaRPr>
          </a:p>
          <a:p>
            <a:pPr>
              <a:buClr>
                <a:schemeClr val="tx2"/>
              </a:buClr>
              <a:buFont typeface="Wingdings" pitchFamily="2" charset="2"/>
              <a:buChar char="§"/>
            </a:pPr>
            <a:r>
              <a:rPr lang="fr-FR" sz="1600" b="1" dirty="0" smtClean="0">
                <a:solidFill>
                  <a:schemeClr val="tx2"/>
                </a:solidFill>
                <a:latin typeface="Calibri" pitchFamily="34" charset="0"/>
              </a:rPr>
              <a:t> POUR OBTENIR LA GARANTIE DE L’IFCIC</a:t>
            </a:r>
          </a:p>
          <a:p>
            <a:pPr>
              <a:buClr>
                <a:schemeClr val="tx2"/>
              </a:buClr>
              <a:buFont typeface="Wingdings" pitchFamily="2" charset="2"/>
              <a:buChar char="§"/>
            </a:pPr>
            <a:endParaRPr lang="fr-FR" sz="1600" dirty="0" smtClean="0">
              <a:solidFill>
                <a:schemeClr val="tx2"/>
              </a:solidFill>
              <a:latin typeface="Calibri" pitchFamily="34" charset="0"/>
            </a:endParaRPr>
          </a:p>
          <a:p>
            <a:pPr algn="just"/>
            <a:r>
              <a:rPr lang="fr-FR" sz="1600" b="1" dirty="0" smtClean="0">
                <a:solidFill>
                  <a:schemeClr val="tx2"/>
                </a:solidFill>
              </a:rPr>
              <a:t>	&gt;</a:t>
            </a:r>
            <a:r>
              <a:rPr lang="fr-FR" sz="1600" dirty="0" smtClean="0"/>
              <a:t> </a:t>
            </a:r>
            <a:r>
              <a:rPr lang="fr-FR" sz="1600" b="1" dirty="0" smtClean="0"/>
              <a:t>Etape 1</a:t>
            </a:r>
            <a:r>
              <a:rPr lang="fr-FR" sz="1600" dirty="0" smtClean="0"/>
              <a:t> – avant examen à l’IFCIC : l’emprunteur négocie un crédit avec sa banque qui 	adresse à l’IFCIC une demande de garantie</a:t>
            </a:r>
            <a:r>
              <a:rPr lang="fr-FR" sz="1600" dirty="0" smtClean="0"/>
              <a:t>. Ne pas hésiter à nous contacter avant 	d’aller voir votre banque pour la solliciter sur un financement.</a:t>
            </a:r>
            <a:endParaRPr lang="fr-FR" sz="1600" dirty="0" smtClean="0"/>
          </a:p>
          <a:p>
            <a:pPr algn="just"/>
            <a:endParaRPr lang="fr-FR" sz="1600" dirty="0" smtClean="0"/>
          </a:p>
          <a:p>
            <a:pPr algn="just"/>
            <a:r>
              <a:rPr lang="fr-FR" sz="1600" dirty="0" smtClean="0"/>
              <a:t> 	</a:t>
            </a:r>
            <a:r>
              <a:rPr lang="fr-FR" sz="1600" b="1" dirty="0" smtClean="0">
                <a:solidFill>
                  <a:schemeClr val="tx2"/>
                </a:solidFill>
              </a:rPr>
              <a:t>&gt; </a:t>
            </a:r>
            <a:r>
              <a:rPr lang="fr-FR" sz="1600" b="1" dirty="0" smtClean="0"/>
              <a:t>Etape 2 </a:t>
            </a:r>
            <a:r>
              <a:rPr lang="fr-FR" sz="1600" dirty="0" smtClean="0"/>
              <a:t>– examen par l’IFCIC : l’IFCIC peut souhaiter rencontrer l’emprunteur, la 	demande de garantie est examinée lors d’un comité réunissant experts professionnels 	et banques. La décision est prise à l’issue du comité par l’IFCIC.</a:t>
            </a:r>
            <a:endParaRPr lang="fr-FR" sz="1600" b="1" dirty="0" smtClean="0"/>
          </a:p>
          <a:p>
            <a:pPr algn="just"/>
            <a:endParaRPr lang="fr-FR" sz="1600" dirty="0" smtClean="0"/>
          </a:p>
          <a:p>
            <a:pPr algn="just"/>
            <a:r>
              <a:rPr lang="fr-FR" sz="1600" b="1" dirty="0" smtClean="0">
                <a:solidFill>
                  <a:schemeClr val="tx2"/>
                </a:solidFill>
              </a:rPr>
              <a:t>	&gt; </a:t>
            </a:r>
            <a:r>
              <a:rPr lang="fr-FR" sz="1600" b="1" dirty="0" smtClean="0"/>
              <a:t>Etape 3 </a:t>
            </a:r>
            <a:r>
              <a:rPr lang="fr-FR" sz="1600" dirty="0" smtClean="0"/>
              <a:t>– après examen par l’IFCIC : l’IFCIC notifie sa garantie à l’établissement de 	crédit (+ copie à l’emprunteur). La banque informe de la mise en place du crédit.</a:t>
            </a:r>
          </a:p>
          <a:p>
            <a:pPr algn="just"/>
            <a:endParaRPr lang="fr-FR" sz="1600" dirty="0" smtClean="0"/>
          </a:p>
          <a:p>
            <a:pPr algn="just"/>
            <a:r>
              <a:rPr lang="fr-FR" sz="1600" b="1" i="1" dirty="0" smtClean="0"/>
              <a:t>Une commission de garantie de 1% l’an du montant garanti est perçue par l’IFCIC auprès de la banque.</a:t>
            </a:r>
            <a:endParaRPr lang="fr-FR" sz="1400" dirty="0" smtClean="0">
              <a:latin typeface="Calibri" pitchFamily="34" charset="0"/>
            </a:endParaRPr>
          </a:p>
        </p:txBody>
      </p:sp>
      <p:pic>
        <p:nvPicPr>
          <p:cNvPr id="5" name="Picture 2" descr="I:\DMT\Consultation\Documentation IFCIC\Logo\LogoBig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915" y="267336"/>
            <a:ext cx="635685" cy="667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ZoneTexte 6"/>
          <p:cNvSpPr txBox="1">
            <a:spLocks noChangeArrowheads="1"/>
          </p:cNvSpPr>
          <p:nvPr/>
        </p:nvSpPr>
        <p:spPr bwMode="auto">
          <a:xfrm>
            <a:off x="971600" y="251937"/>
            <a:ext cx="1305101" cy="754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400" dirty="0" smtClean="0">
                <a:solidFill>
                  <a:schemeClr val="tx2"/>
                </a:solidFill>
                <a:latin typeface="Calibri" pitchFamily="34" charset="0"/>
              </a:rPr>
              <a:t>L’IFCIC – </a:t>
            </a:r>
            <a:r>
              <a:rPr lang="fr-FR" sz="1400" dirty="0" smtClean="0">
                <a:solidFill>
                  <a:schemeClr val="tx2"/>
                </a:solidFill>
                <a:latin typeface="Calibri" pitchFamily="34" charset="0"/>
              </a:rPr>
              <a:t>FICAM</a:t>
            </a:r>
            <a:r>
              <a:rPr lang="fr-FR" sz="1400" dirty="0" smtClean="0">
                <a:solidFill>
                  <a:schemeClr val="tx2"/>
                </a:solidFill>
                <a:latin typeface="Calibri" pitchFamily="34" charset="0"/>
              </a:rPr>
              <a:t/>
            </a:r>
            <a:br>
              <a:rPr lang="fr-FR" sz="1400" dirty="0" smtClean="0">
                <a:solidFill>
                  <a:schemeClr val="tx2"/>
                </a:solidFill>
                <a:latin typeface="Calibri" pitchFamily="34" charset="0"/>
              </a:rPr>
            </a:br>
            <a:r>
              <a:rPr lang="fr-FR" sz="1100" dirty="0" smtClean="0">
                <a:solidFill>
                  <a:schemeClr val="tx2"/>
                </a:solidFill>
                <a:latin typeface="Calibri" pitchFamily="34" charset="0"/>
              </a:rPr>
              <a:t>16.4.2015</a:t>
            </a:r>
            <a:endParaRPr lang="fr-FR" sz="1400" dirty="0" smtClean="0">
              <a:solidFill>
                <a:schemeClr val="tx2"/>
              </a:solidFill>
              <a:latin typeface="Calibri" pitchFamily="34" charset="0"/>
            </a:endParaRPr>
          </a:p>
          <a:p>
            <a:endParaRPr lang="fr-FR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>
            <a:spLocks noChangeArrowheads="1"/>
          </p:cNvSpPr>
          <p:nvPr/>
        </p:nvSpPr>
        <p:spPr bwMode="auto">
          <a:xfrm>
            <a:off x="404813" y="908720"/>
            <a:ext cx="8232775" cy="5478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fr-FR" sz="2200" b="1" dirty="0" smtClean="0">
                <a:solidFill>
                  <a:schemeClr val="tx2"/>
                </a:solidFill>
                <a:latin typeface="Calibri" pitchFamily="34" charset="0"/>
              </a:rPr>
              <a:t>LES INDUSTRIES TECHNIQUES DU CINEMA, DE L’IMAGE ET DU SON</a:t>
            </a:r>
            <a:r>
              <a:rPr lang="fr-FR" sz="2400" b="1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</a:p>
          <a:p>
            <a:pPr algn="r"/>
            <a:r>
              <a:rPr lang="fr-FR" sz="2200" b="1" dirty="0" smtClean="0">
                <a:solidFill>
                  <a:schemeClr val="tx2"/>
                </a:solidFill>
                <a:latin typeface="Calibri" pitchFamily="34" charset="0"/>
              </a:rPr>
              <a:t>EXEMPLES D’INTERVENTION EN GARANTIE</a:t>
            </a:r>
          </a:p>
          <a:p>
            <a:pPr>
              <a:buClr>
                <a:schemeClr val="tx2"/>
              </a:buClr>
            </a:pPr>
            <a:endParaRPr lang="fr-FR" sz="2800" dirty="0" smtClean="0">
              <a:latin typeface="Calibri" pitchFamily="34" charset="0"/>
            </a:endParaRPr>
          </a:p>
          <a:p>
            <a:pPr>
              <a:buClr>
                <a:schemeClr val="tx2"/>
              </a:buClr>
              <a:buFont typeface="Wingdings" pitchFamily="2" charset="2"/>
              <a:buChar char="§"/>
            </a:pPr>
            <a:endParaRPr lang="fr-FR" sz="800" b="1" dirty="0" smtClean="0">
              <a:latin typeface="Calibri" pitchFamily="34" charset="0"/>
            </a:endParaRPr>
          </a:p>
          <a:p>
            <a:pPr lvl="1" algn="just"/>
            <a:r>
              <a:rPr lang="fr-FR" sz="1600" b="1" dirty="0" smtClean="0">
                <a:solidFill>
                  <a:schemeClr val="tx2"/>
                </a:solidFill>
                <a:latin typeface="Calibri" pitchFamily="34" charset="0"/>
              </a:rPr>
              <a:t>&gt;</a:t>
            </a:r>
            <a:r>
              <a:rPr lang="fr-FR" sz="16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fr-FR" sz="1600" b="1" dirty="0" smtClean="0">
                <a:solidFill>
                  <a:schemeClr val="tx2"/>
                </a:solidFill>
                <a:latin typeface="Calibri" pitchFamily="34" charset="0"/>
              </a:rPr>
              <a:t>TRAVAUX</a:t>
            </a:r>
            <a:r>
              <a:rPr lang="fr-FR" sz="1600" b="1" dirty="0" smtClean="0">
                <a:latin typeface="Calibri" pitchFamily="34" charset="0"/>
              </a:rPr>
              <a:t> </a:t>
            </a:r>
            <a:r>
              <a:rPr lang="fr-FR" sz="1600" dirty="0" smtClean="0">
                <a:latin typeface="Calibri" pitchFamily="34" charset="0"/>
              </a:rPr>
              <a:t>: réalisation d’audits</a:t>
            </a:r>
            <a:r>
              <a:rPr lang="fr-FR" sz="1600" dirty="0" smtClean="0">
                <a:latin typeface="Calibri" pitchFamily="34" charset="0"/>
              </a:rPr>
              <a:t>, stations d’étalonnage, </a:t>
            </a:r>
            <a:r>
              <a:rPr lang="fr-FR" sz="1600" dirty="0" smtClean="0">
                <a:latin typeface="Calibri" pitchFamily="34" charset="0"/>
              </a:rPr>
              <a:t>insonorisation, aménagements de locaux pour accueillir unités d’effets spéciaux etc.</a:t>
            </a:r>
          </a:p>
          <a:p>
            <a:pPr lvl="1" algn="just"/>
            <a:endParaRPr lang="fr-FR" sz="1200" dirty="0" smtClean="0">
              <a:latin typeface="Calibri" pitchFamily="34" charset="0"/>
            </a:endParaRPr>
          </a:p>
          <a:p>
            <a:pPr lvl="1" algn="just"/>
            <a:endParaRPr lang="fr-FR" sz="1600" b="1" dirty="0" smtClean="0">
              <a:solidFill>
                <a:schemeClr val="tx2"/>
              </a:solidFill>
              <a:latin typeface="Calibri" pitchFamily="34" charset="0"/>
            </a:endParaRPr>
          </a:p>
          <a:p>
            <a:pPr lvl="1" algn="just"/>
            <a:r>
              <a:rPr lang="fr-FR" sz="1600" b="1" dirty="0" smtClean="0">
                <a:solidFill>
                  <a:schemeClr val="tx2"/>
                </a:solidFill>
                <a:latin typeface="Calibri" pitchFamily="34" charset="0"/>
              </a:rPr>
              <a:t>&gt;</a:t>
            </a:r>
            <a:r>
              <a:rPr lang="fr-FR" sz="16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fr-FR" sz="1600" b="1" dirty="0" smtClean="0">
                <a:solidFill>
                  <a:schemeClr val="tx2"/>
                </a:solidFill>
                <a:latin typeface="Calibri" pitchFamily="34" charset="0"/>
              </a:rPr>
              <a:t>EQUIPEMENTS / DEVELOPPEMENTS</a:t>
            </a:r>
            <a:r>
              <a:rPr lang="fr-FR" sz="1600" b="1" dirty="0" smtClean="0">
                <a:latin typeface="Calibri" pitchFamily="34" charset="0"/>
              </a:rPr>
              <a:t> </a:t>
            </a:r>
            <a:r>
              <a:rPr lang="fr-FR" sz="1600" dirty="0" smtClean="0">
                <a:latin typeface="Calibri" pitchFamily="34" charset="0"/>
              </a:rPr>
              <a:t>: </a:t>
            </a:r>
            <a:r>
              <a:rPr lang="fr-FR" sz="1600" dirty="0" smtClean="0">
                <a:latin typeface="Calibri" pitchFamily="34" charset="0"/>
              </a:rPr>
              <a:t>développement de nouveaux produits, acquisition </a:t>
            </a:r>
            <a:r>
              <a:rPr lang="fr-FR" sz="1600" dirty="0" smtClean="0">
                <a:latin typeface="Calibri" pitchFamily="34" charset="0"/>
              </a:rPr>
              <a:t>de matériels, recrutements etc.</a:t>
            </a:r>
          </a:p>
          <a:p>
            <a:pPr lvl="1" algn="just"/>
            <a:endParaRPr lang="fr-FR" sz="1600" b="1" dirty="0" smtClean="0">
              <a:latin typeface="Calibri" pitchFamily="34" charset="0"/>
            </a:endParaRPr>
          </a:p>
          <a:p>
            <a:pPr lvl="1" algn="just"/>
            <a:endParaRPr lang="fr-FR" sz="1600" b="1" dirty="0" smtClean="0">
              <a:solidFill>
                <a:schemeClr val="tx2"/>
              </a:solidFill>
              <a:latin typeface="Calibri" pitchFamily="34" charset="0"/>
            </a:endParaRPr>
          </a:p>
          <a:p>
            <a:pPr lvl="1" algn="just"/>
            <a:r>
              <a:rPr lang="fr-FR" sz="1600" b="1" dirty="0" smtClean="0">
                <a:solidFill>
                  <a:schemeClr val="tx2"/>
                </a:solidFill>
                <a:latin typeface="Calibri" pitchFamily="34" charset="0"/>
              </a:rPr>
              <a:t>&gt;</a:t>
            </a:r>
            <a:r>
              <a:rPr lang="fr-FR" sz="16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fr-FR" sz="1600" b="1" dirty="0" smtClean="0">
                <a:solidFill>
                  <a:schemeClr val="tx2"/>
                </a:solidFill>
                <a:latin typeface="Calibri" pitchFamily="34" charset="0"/>
              </a:rPr>
              <a:t>RENFORCEMENT DU FONDS DE ROULEMENT</a:t>
            </a:r>
            <a:r>
              <a:rPr lang="fr-FR" sz="16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fr-FR" sz="1600" dirty="0" smtClean="0">
                <a:latin typeface="Calibri" pitchFamily="34" charset="0"/>
              </a:rPr>
              <a:t>: sous forme de lignes </a:t>
            </a:r>
            <a:r>
              <a:rPr lang="fr-FR" sz="1600" i="1" dirty="0" err="1" smtClean="0">
                <a:latin typeface="Calibri" pitchFamily="34" charset="0"/>
              </a:rPr>
              <a:t>Dailly</a:t>
            </a:r>
            <a:r>
              <a:rPr lang="fr-FR" sz="1600" dirty="0" smtClean="0">
                <a:latin typeface="Calibri" pitchFamily="34" charset="0"/>
              </a:rPr>
              <a:t> confirmées / affacturage (mobilisation des factures clients) ou toute autre ouverture de crédit confirmée</a:t>
            </a:r>
          </a:p>
          <a:p>
            <a:pPr lvl="1" algn="just"/>
            <a:endParaRPr lang="fr-FR" sz="1600" dirty="0" smtClean="0">
              <a:latin typeface="Calibri" pitchFamily="34" charset="0"/>
            </a:endParaRPr>
          </a:p>
          <a:p>
            <a:pPr lvl="1" algn="just"/>
            <a:endParaRPr lang="fr-FR" sz="1600" b="1" dirty="0" smtClean="0">
              <a:solidFill>
                <a:schemeClr val="tx2"/>
              </a:solidFill>
              <a:latin typeface="Calibri" pitchFamily="34" charset="0"/>
            </a:endParaRPr>
          </a:p>
          <a:p>
            <a:pPr lvl="1" algn="just"/>
            <a:r>
              <a:rPr lang="fr-FR" sz="1600" b="1" dirty="0" smtClean="0">
                <a:solidFill>
                  <a:schemeClr val="tx2"/>
                </a:solidFill>
                <a:latin typeface="Calibri" pitchFamily="34" charset="0"/>
              </a:rPr>
              <a:t>&gt;</a:t>
            </a:r>
            <a:r>
              <a:rPr lang="fr-FR" sz="16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fr-FR" sz="1600" b="1" dirty="0" smtClean="0">
                <a:solidFill>
                  <a:schemeClr val="tx2"/>
                </a:solidFill>
                <a:latin typeface="Calibri" pitchFamily="34" charset="0"/>
              </a:rPr>
              <a:t>CROISSANCES EXTERNES /</a:t>
            </a:r>
            <a:r>
              <a:rPr lang="fr-FR" sz="16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fr-FR" sz="1600" b="1" dirty="0" smtClean="0">
                <a:solidFill>
                  <a:schemeClr val="tx2"/>
                </a:solidFill>
                <a:latin typeface="Calibri" pitchFamily="34" charset="0"/>
              </a:rPr>
              <a:t>TRANSMISSIONS</a:t>
            </a:r>
            <a:r>
              <a:rPr lang="fr-FR" sz="16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fr-FR" sz="1600" dirty="0" smtClean="0">
                <a:latin typeface="Calibri" pitchFamily="34" charset="0"/>
              </a:rPr>
              <a:t>: rachats d’entreprises, d’actifs</a:t>
            </a:r>
          </a:p>
          <a:p>
            <a:pPr lvl="1" algn="just"/>
            <a:endParaRPr lang="fr-FR" sz="1600" dirty="0" smtClean="0">
              <a:latin typeface="Calibri" pitchFamily="34" charset="0"/>
            </a:endParaRPr>
          </a:p>
          <a:p>
            <a:pPr lvl="1" algn="just"/>
            <a:endParaRPr lang="fr-FR" sz="1600" b="1" dirty="0" smtClean="0">
              <a:solidFill>
                <a:schemeClr val="tx2"/>
              </a:solidFill>
              <a:latin typeface="Calibri" pitchFamily="34" charset="0"/>
            </a:endParaRPr>
          </a:p>
          <a:p>
            <a:pPr lvl="1" algn="just"/>
            <a:r>
              <a:rPr lang="fr-FR" sz="1600" b="1" dirty="0" smtClean="0">
                <a:solidFill>
                  <a:schemeClr val="tx2"/>
                </a:solidFill>
                <a:latin typeface="Calibri" pitchFamily="34" charset="0"/>
              </a:rPr>
              <a:t>&gt; IMMOBILIER </a:t>
            </a:r>
            <a:r>
              <a:rPr lang="fr-FR" sz="1600" dirty="0" smtClean="0">
                <a:latin typeface="Calibri" pitchFamily="34" charset="0"/>
              </a:rPr>
              <a:t>: dès lors que ce n’est pas au travers d’une SCI.</a:t>
            </a:r>
          </a:p>
          <a:p>
            <a:pPr lvl="1"/>
            <a:endParaRPr lang="fr-FR" sz="1600" dirty="0" smtClean="0">
              <a:latin typeface="Calibri" pitchFamily="34" charset="0"/>
            </a:endParaRPr>
          </a:p>
        </p:txBody>
      </p:sp>
      <p:pic>
        <p:nvPicPr>
          <p:cNvPr id="5" name="Picture 2" descr="I:\DMT\Consultation\Documentation IFCIC\Logo\LogoBig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915" y="267336"/>
            <a:ext cx="635685" cy="667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ZoneTexte 6"/>
          <p:cNvSpPr txBox="1">
            <a:spLocks noChangeArrowheads="1"/>
          </p:cNvSpPr>
          <p:nvPr/>
        </p:nvSpPr>
        <p:spPr bwMode="auto">
          <a:xfrm>
            <a:off x="971600" y="251937"/>
            <a:ext cx="1305101" cy="754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400" dirty="0" smtClean="0">
                <a:solidFill>
                  <a:schemeClr val="tx2"/>
                </a:solidFill>
                <a:latin typeface="Calibri" pitchFamily="34" charset="0"/>
              </a:rPr>
              <a:t>L’IFCIC – </a:t>
            </a:r>
            <a:r>
              <a:rPr lang="fr-FR" sz="1400" dirty="0" smtClean="0">
                <a:solidFill>
                  <a:schemeClr val="tx2"/>
                </a:solidFill>
                <a:latin typeface="Calibri" pitchFamily="34" charset="0"/>
              </a:rPr>
              <a:t>FICAM</a:t>
            </a:r>
            <a:r>
              <a:rPr lang="fr-FR" sz="1400" dirty="0" smtClean="0">
                <a:solidFill>
                  <a:schemeClr val="tx2"/>
                </a:solidFill>
                <a:latin typeface="Calibri" pitchFamily="34" charset="0"/>
              </a:rPr>
              <a:t/>
            </a:r>
            <a:br>
              <a:rPr lang="fr-FR" sz="1400" dirty="0" smtClean="0">
                <a:solidFill>
                  <a:schemeClr val="tx2"/>
                </a:solidFill>
                <a:latin typeface="Calibri" pitchFamily="34" charset="0"/>
              </a:rPr>
            </a:br>
            <a:r>
              <a:rPr lang="fr-FR" sz="1100" dirty="0" smtClean="0">
                <a:solidFill>
                  <a:schemeClr val="tx2"/>
                </a:solidFill>
                <a:latin typeface="Calibri" pitchFamily="34" charset="0"/>
              </a:rPr>
              <a:t>16.4.2015</a:t>
            </a:r>
            <a:endParaRPr lang="fr-FR" sz="1400" dirty="0" smtClean="0">
              <a:solidFill>
                <a:schemeClr val="tx2"/>
              </a:solidFill>
              <a:latin typeface="Calibri" pitchFamily="34" charset="0"/>
            </a:endParaRPr>
          </a:p>
          <a:p>
            <a:endParaRPr lang="fr-FR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2409</TotalTime>
  <Words>562</Words>
  <Application>Microsoft Office PowerPoint</Application>
  <PresentationFormat>Affichage à l'écran (4:3)</PresentationFormat>
  <Paragraphs>188</Paragraphs>
  <Slides>10</Slides>
  <Notes>9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</vt:vector>
  </TitlesOfParts>
  <Company>IFCIC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Nicolas TRICHET</dc:creator>
  <cp:lastModifiedBy>Sébastien SAUNIER</cp:lastModifiedBy>
  <cp:revision>231</cp:revision>
  <dcterms:created xsi:type="dcterms:W3CDTF">2015-03-04T08:37:49Z</dcterms:created>
  <dcterms:modified xsi:type="dcterms:W3CDTF">2015-04-15T14:03:26Z</dcterms:modified>
</cp:coreProperties>
</file>