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</p:sldIdLst>
  <p:sldSz cx="12192000" cy="6858000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BC65F8B8-9FD1-4C77-B27A-D064AF8A2FBC}">
          <p14:sldIdLst>
            <p14:sldId id="256"/>
            <p14:sldId id="261"/>
            <p14:sldId id="257"/>
            <p14:sldId id="262"/>
            <p14:sldId id="258"/>
            <p14:sldId id="259"/>
            <p14:sldId id="260"/>
          </p14:sldIdLst>
        </p14:section>
        <p14:section name="Section sans titre" id="{42B6BAA5-E905-4178-9D70-A0BA5FC604F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24371-2BED-4CDD-992F-39103CEB7773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75162-4340-47C1-BD86-048F7C74C0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4675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31C-AA0F-4AB7-98EF-5F61B5AA63E8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C240-68B9-48B8-9EAA-CCA5B5121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993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31C-AA0F-4AB7-98EF-5F61B5AA63E8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C240-68B9-48B8-9EAA-CCA5B5121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61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31C-AA0F-4AB7-98EF-5F61B5AA63E8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C240-68B9-48B8-9EAA-CCA5B5121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57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31C-AA0F-4AB7-98EF-5F61B5AA63E8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C240-68B9-48B8-9EAA-CCA5B5121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08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31C-AA0F-4AB7-98EF-5F61B5AA63E8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C240-68B9-48B8-9EAA-CCA5B5121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34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31C-AA0F-4AB7-98EF-5F61B5AA63E8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C240-68B9-48B8-9EAA-CCA5B5121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07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31C-AA0F-4AB7-98EF-5F61B5AA63E8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C240-68B9-48B8-9EAA-CCA5B5121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135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31C-AA0F-4AB7-98EF-5F61B5AA63E8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C240-68B9-48B8-9EAA-CCA5B5121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73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31C-AA0F-4AB7-98EF-5F61B5AA63E8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C240-68B9-48B8-9EAA-CCA5B5121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89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31C-AA0F-4AB7-98EF-5F61B5AA63E8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C240-68B9-48B8-9EAA-CCA5B5121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844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3831C-AA0F-4AB7-98EF-5F61B5AA63E8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7C240-68B9-48B8-9EAA-CCA5B5121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484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3831C-AA0F-4AB7-98EF-5F61B5AA63E8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7C240-68B9-48B8-9EAA-CCA5B5121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909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ben-avocats.com/" TargetMode="External"/><Relationship Id="rId2" Type="http://schemas.openxmlformats.org/officeDocument/2006/relationships/hyperlink" Target="mailto:h.leben@leben-avocats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virtual-dpo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-1" y="2552400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Le</a:t>
            </a:r>
            <a:r>
              <a:rPr lang="fr-FR" sz="4400" dirty="0" smtClean="0">
                <a:latin typeface="Century Gothic" panose="020B0502020202020204" pitchFamily="34" charset="0"/>
              </a:rPr>
              <a:t> </a:t>
            </a:r>
            <a:r>
              <a:rPr lang="fr-FR" sz="4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cycle</a:t>
            </a:r>
            <a:r>
              <a:rPr lang="fr-FR" sz="4400" dirty="0" smtClean="0">
                <a:latin typeface="Century Gothic" panose="020B0502020202020204" pitchFamily="34" charset="0"/>
              </a:rPr>
              <a:t> </a:t>
            </a:r>
            <a:r>
              <a:rPr lang="fr-FR" sz="4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de</a:t>
            </a:r>
            <a:r>
              <a:rPr lang="fr-FR" sz="4400" dirty="0" smtClean="0">
                <a:latin typeface="Century Gothic" panose="020B0502020202020204" pitchFamily="34" charset="0"/>
              </a:rPr>
              <a:t> </a:t>
            </a:r>
            <a:r>
              <a:rPr lang="fr-FR" sz="4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vie</a:t>
            </a:r>
            <a:r>
              <a:rPr lang="fr-FR" sz="4400" dirty="0" smtClean="0">
                <a:latin typeface="Century Gothic" panose="020B0502020202020204" pitchFamily="34" charset="0"/>
              </a:rPr>
              <a:t> </a:t>
            </a:r>
            <a:r>
              <a:rPr lang="fr-FR" sz="4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des</a:t>
            </a:r>
            <a:r>
              <a:rPr lang="fr-FR" sz="4400" dirty="0" smtClean="0">
                <a:latin typeface="Century Gothic" panose="020B0502020202020204" pitchFamily="34" charset="0"/>
              </a:rPr>
              <a:t> </a:t>
            </a:r>
            <a:r>
              <a:rPr lang="fr-FR" sz="44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données à caractère personnel</a:t>
            </a:r>
            <a:endParaRPr lang="fr-FR" sz="4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" y="50558"/>
            <a:ext cx="114966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20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867600"/>
            <a:ext cx="10515600" cy="1325563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Réglementation</a:t>
            </a:r>
            <a:r>
              <a:rPr lang="fr-FR" dirty="0" smtClean="0"/>
              <a:t> </a:t>
            </a: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applicable (en France)</a:t>
            </a:r>
            <a:endParaRPr lang="fr-FR" sz="28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200"/>
            <a:ext cx="10515600" cy="3685690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Règlement </a:t>
            </a:r>
            <a:r>
              <a:rPr lang="fr-FR" dirty="0"/>
              <a:t>(UE) n°2016/679 (le RGPD)</a:t>
            </a:r>
          </a:p>
          <a:p>
            <a:r>
              <a:rPr lang="fr-FR" dirty="0"/>
              <a:t>Loi n° 78-17du 6 janvier 1978 dite « Informatique et libertés », modifiée par la loi n°2018-493 du 20 juin 2018 relative à la protection des données personnelles </a:t>
            </a:r>
          </a:p>
          <a:p>
            <a:r>
              <a:rPr lang="fr-FR" dirty="0" smtClean="0"/>
              <a:t>Articles 226-16 et suivants et R. 625-10 et suivants du code pénal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" y="50558"/>
            <a:ext cx="114966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73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rganigramme : Processus 5"/>
          <p:cNvSpPr/>
          <p:nvPr/>
        </p:nvSpPr>
        <p:spPr>
          <a:xfrm>
            <a:off x="316692" y="3794503"/>
            <a:ext cx="3394946" cy="906469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25400" cmpd="sng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050" b="1" dirty="0">
                <a:solidFill>
                  <a:schemeClr val="tx1"/>
                </a:solidFill>
                <a:latin typeface="Century Gothic" panose="020B0502020202020204" pitchFamily="34" charset="0"/>
              </a:rPr>
              <a:t>Détermination des données nécessaires à la réalisation du traitement, des personnes concernées et de la base légale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8641869" y="3332832"/>
            <a:ext cx="3365996" cy="1829494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254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Anonymisation </a:t>
            </a:r>
            <a:r>
              <a:rPr lang="fr-FR" sz="105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des données</a:t>
            </a:r>
          </a:p>
          <a:p>
            <a:pPr algn="ctr"/>
            <a:r>
              <a:rPr lang="fr-FR" sz="1050" b="1" dirty="0">
                <a:solidFill>
                  <a:schemeClr val="tx1"/>
                </a:solidFill>
                <a:latin typeface="Century Gothic" panose="020B0502020202020204" pitchFamily="34" charset="0"/>
              </a:rPr>
              <a:t>OU</a:t>
            </a:r>
          </a:p>
          <a:p>
            <a:pPr algn="ctr"/>
            <a:r>
              <a:rPr lang="fr-FR" sz="105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Destruction des données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9737" y="866626"/>
            <a:ext cx="10515600" cy="1325563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Collecte et traitement de données à caractère personnel</a:t>
            </a:r>
            <a:endParaRPr lang="fr-FR" sz="28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rganigramme : Processus 6"/>
          <p:cNvSpPr/>
          <p:nvPr/>
        </p:nvSpPr>
        <p:spPr>
          <a:xfrm>
            <a:off x="3730425" y="3794503"/>
            <a:ext cx="2861260" cy="906152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05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Traitement des données pour les finalités déterminées</a:t>
            </a:r>
          </a:p>
        </p:txBody>
      </p:sp>
      <p:sp>
        <p:nvSpPr>
          <p:cNvPr id="8" name="Organigramme : Processus 7"/>
          <p:cNvSpPr/>
          <p:nvPr/>
        </p:nvSpPr>
        <p:spPr>
          <a:xfrm>
            <a:off x="6619089" y="3794503"/>
            <a:ext cx="2022780" cy="906469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Archivage des données</a:t>
            </a:r>
          </a:p>
          <a:p>
            <a:pPr algn="ctr"/>
            <a:r>
              <a:rPr lang="fr-FR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</a:t>
            </a:r>
          </a:p>
          <a:p>
            <a:pPr algn="ctr"/>
            <a:r>
              <a:rPr lang="fr-FR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Anonymisation des données</a:t>
            </a:r>
          </a:p>
          <a:p>
            <a:pPr algn="ctr"/>
            <a:r>
              <a:rPr lang="fr-FR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OU</a:t>
            </a:r>
          </a:p>
          <a:p>
            <a:pPr algn="ctr"/>
            <a:r>
              <a:rPr lang="fr-FR" sz="105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Destruction </a:t>
            </a:r>
            <a:r>
              <a:rPr lang="fr-FR" sz="105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des données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088" y="2433495"/>
            <a:ext cx="163098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800" b="1" dirty="0" smtClean="0">
                <a:latin typeface="Century Gothic" panose="020B0502020202020204" pitchFamily="34" charset="0"/>
              </a:rPr>
              <a:t>Détermination du traitement et des finalités de la collecte</a:t>
            </a:r>
            <a:endParaRPr lang="fr-FR" sz="800" b="1" dirty="0">
              <a:latin typeface="Century Gothic" panose="020B0502020202020204" pitchFamily="34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flipV="1">
            <a:off x="316728" y="2832702"/>
            <a:ext cx="1" cy="1022635"/>
          </a:xfrm>
          <a:prstGeom prst="straightConnector1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842271" y="2377201"/>
            <a:ext cx="14988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800" b="1" dirty="0" smtClean="0">
                <a:latin typeface="Century Gothic" panose="020B0502020202020204" pitchFamily="34" charset="0"/>
              </a:rPr>
              <a:t>Réalisation de la finalité/</a:t>
            </a:r>
          </a:p>
          <a:p>
            <a:pPr algn="just"/>
            <a:r>
              <a:rPr lang="fr-FR" sz="800" b="1" dirty="0" smtClean="0">
                <a:latin typeface="Century Gothic" panose="020B0502020202020204" pitchFamily="34" charset="0"/>
              </a:rPr>
              <a:t>Retrait de la base légale/</a:t>
            </a:r>
          </a:p>
          <a:p>
            <a:pPr algn="just"/>
            <a:r>
              <a:rPr lang="fr-FR" sz="800" b="1" dirty="0" smtClean="0">
                <a:latin typeface="Century Gothic" panose="020B0502020202020204" pitchFamily="34" charset="0"/>
              </a:rPr>
              <a:t>Exercice des droits</a:t>
            </a:r>
            <a:endParaRPr lang="fr-FR" sz="800" b="1" dirty="0">
              <a:latin typeface="Century Gothic" panose="020B0502020202020204" pitchFamily="34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flipV="1">
            <a:off x="3730424" y="2838915"/>
            <a:ext cx="3737" cy="1396122"/>
          </a:xfrm>
          <a:prstGeom prst="straightConnector1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V="1">
            <a:off x="6591685" y="2832702"/>
            <a:ext cx="0" cy="1242248"/>
          </a:xfrm>
          <a:prstGeom prst="straightConnector1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116003" y="2495050"/>
            <a:ext cx="129133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800" b="1" dirty="0" smtClean="0">
                <a:latin typeface="Century Gothic" panose="020B0502020202020204" pitchFamily="34" charset="0"/>
              </a:rPr>
              <a:t>Collecte des données</a:t>
            </a:r>
            <a:endParaRPr lang="fr-FR" sz="800" b="1" dirty="0">
              <a:latin typeface="Century Gothic" panose="020B0502020202020204" pitchFamily="34" charset="0"/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 flipV="1">
            <a:off x="8664391" y="2832702"/>
            <a:ext cx="1" cy="105572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776831" y="2500311"/>
            <a:ext cx="185403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800" b="1" dirty="0" smtClean="0">
                <a:latin typeface="Century Gothic" panose="020B0502020202020204" pitchFamily="34" charset="0"/>
              </a:rPr>
              <a:t>Fin de l’archivage intermédiaire</a:t>
            </a:r>
            <a:endParaRPr lang="fr-FR" sz="800" b="1" dirty="0">
              <a:latin typeface="Century Gothic" panose="020B0502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0788884" y="2495050"/>
            <a:ext cx="14268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800" b="1" dirty="0" smtClean="0">
                <a:latin typeface="Century Gothic" panose="020B0502020202020204" pitchFamily="34" charset="0"/>
              </a:rPr>
              <a:t>Destruction des données</a:t>
            </a:r>
            <a:endParaRPr lang="fr-FR" sz="800" b="1" dirty="0">
              <a:latin typeface="Century Gothic" panose="020B0502020202020204" pitchFamily="34" charset="0"/>
            </a:endParaRPr>
          </a:p>
        </p:txBody>
      </p:sp>
      <p:cxnSp>
        <p:nvCxnSpPr>
          <p:cNvPr id="38" name="Connecteur droit avec flèche 37"/>
          <p:cNvCxnSpPr/>
          <p:nvPr/>
        </p:nvCxnSpPr>
        <p:spPr>
          <a:xfrm flipV="1">
            <a:off x="12007865" y="2832702"/>
            <a:ext cx="1" cy="139305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Image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00" y="50400"/>
            <a:ext cx="114966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3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00" y="50400"/>
            <a:ext cx="11496675" cy="120015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867600"/>
            <a:ext cx="10515600" cy="1325563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Principales Obligations</a:t>
            </a:r>
            <a:endParaRPr lang="fr-FR" sz="28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 algn="just"/>
            <a:r>
              <a:rPr lang="fr-FR" dirty="0" smtClean="0"/>
              <a:t>Recueil du consentement préalable</a:t>
            </a:r>
          </a:p>
          <a:p>
            <a:pPr algn="just"/>
            <a:r>
              <a:rPr lang="fr-FR" dirty="0" smtClean="0"/>
              <a:t>Mentions d’information / Exercice des droits</a:t>
            </a:r>
          </a:p>
          <a:p>
            <a:pPr algn="just"/>
            <a:r>
              <a:rPr lang="fr-FR" dirty="0" smtClean="0"/>
              <a:t>Registre des activités de traitement</a:t>
            </a:r>
          </a:p>
          <a:p>
            <a:pPr algn="just"/>
            <a:r>
              <a:rPr lang="fr-FR" dirty="0" smtClean="0"/>
              <a:t>Registre de sous-traitance</a:t>
            </a:r>
          </a:p>
          <a:p>
            <a:pPr algn="just"/>
            <a:r>
              <a:rPr lang="fr-FR" dirty="0" smtClean="0"/>
              <a:t>DPO (interne ou externe)</a:t>
            </a:r>
          </a:p>
          <a:p>
            <a:pPr algn="just"/>
            <a:r>
              <a:rPr lang="fr-FR" dirty="0" smtClean="0"/>
              <a:t>Obligations de sécurité</a:t>
            </a:r>
          </a:p>
        </p:txBody>
      </p:sp>
    </p:spTree>
    <p:extLst>
      <p:ext uri="{BB962C8B-B14F-4D97-AF65-F5344CB8AC3E}">
        <p14:creationId xmlns:p14="http://schemas.microsoft.com/office/powerpoint/2010/main" val="363769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00" y="50400"/>
            <a:ext cx="11496675" cy="120015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867600"/>
            <a:ext cx="10515600" cy="1325563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Principaux acteurs de la collecte et du traitement des données à caractère personnel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 algn="just"/>
            <a:r>
              <a:rPr lang="fr-FR" dirty="0" smtClean="0"/>
              <a:t>Responsable de traitement / Responsable conjoint de traitement</a:t>
            </a:r>
          </a:p>
          <a:p>
            <a:pPr algn="just"/>
            <a:r>
              <a:rPr lang="fr-FR" dirty="0" smtClean="0"/>
              <a:t>Sous-traitant</a:t>
            </a:r>
          </a:p>
          <a:p>
            <a:pPr algn="just"/>
            <a:r>
              <a:rPr lang="fr-FR" dirty="0" smtClean="0"/>
              <a:t>DPO (interne ou externe)</a:t>
            </a:r>
          </a:p>
          <a:p>
            <a:pPr algn="just"/>
            <a:r>
              <a:rPr lang="fr-FR" dirty="0" smtClean="0"/>
              <a:t>Personnes concernées</a:t>
            </a:r>
          </a:p>
          <a:p>
            <a:pPr algn="just"/>
            <a:r>
              <a:rPr lang="fr-FR" dirty="0" smtClean="0"/>
              <a:t>Autorité(s) de contrôle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683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867600"/>
            <a:ext cx="10515600" cy="1325563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Que faire des données </a:t>
            </a: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une fois le traitement terminé ?</a:t>
            </a:r>
            <a:endParaRPr lang="fr-FR" sz="28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200"/>
            <a:ext cx="10515600" cy="3639036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Les supprimer</a:t>
            </a:r>
          </a:p>
          <a:p>
            <a:r>
              <a:rPr lang="fr-FR" dirty="0" smtClean="0"/>
              <a:t>Si nécessaire et justifié : les archiver (archivage intermédiaire)</a:t>
            </a:r>
          </a:p>
          <a:p>
            <a:r>
              <a:rPr lang="fr-FR" dirty="0"/>
              <a:t>Si nécessaire </a:t>
            </a:r>
            <a:r>
              <a:rPr lang="fr-FR" dirty="0" smtClean="0"/>
              <a:t>: les anonymiser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" y="50558"/>
            <a:ext cx="114966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56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32670" y="2340149"/>
            <a:ext cx="6647935" cy="267668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sz="4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Des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fr-FR" sz="4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questions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fr-FR" sz="44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?</a:t>
            </a:r>
          </a:p>
          <a:p>
            <a:pPr marL="0" indent="0" algn="ctr">
              <a:buNone/>
            </a:pPr>
            <a:endParaRPr lang="fr-FR" sz="4400" b="1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fr-FR" sz="29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  <a:hlinkClick r:id="rId2"/>
              </a:rPr>
              <a:t>h.leben@leben-avocats.com</a:t>
            </a:r>
            <a:endParaRPr lang="fr-FR" sz="2900" b="1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fr-FR" sz="29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  <a:hlinkClick r:id="rId3"/>
              </a:rPr>
              <a:t>www.leben-avocats.com</a:t>
            </a:r>
            <a:endParaRPr lang="fr-FR" sz="2900" b="1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fr-FR" sz="29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  <a:hlinkClick r:id="rId4"/>
              </a:rPr>
              <a:t>www.virtual-dpo.fr</a:t>
            </a:r>
            <a:r>
              <a:rPr lang="fr-FR" sz="29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endParaRPr lang="fr-FR" sz="29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662" y="50558"/>
            <a:ext cx="114966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2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241</Words>
  <Application>Microsoft Office PowerPoint</Application>
  <PresentationFormat>Grand écran</PresentationFormat>
  <Paragraphs>49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 Réglementation applicable (en France)</vt:lpstr>
      <vt:lpstr>Collecte et traitement de données à caractère personnel</vt:lpstr>
      <vt:lpstr>Principales Obligations</vt:lpstr>
      <vt:lpstr>Principaux acteurs de la collecte et du traitement des données à caractère personnel</vt:lpstr>
      <vt:lpstr>Que faire des données une fois le traitement terminé ?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Henri LEBEN</dc:creator>
  <cp:lastModifiedBy>Henri LEBEN</cp:lastModifiedBy>
  <cp:revision>507</cp:revision>
  <cp:lastPrinted>2020-01-13T13:16:56Z</cp:lastPrinted>
  <dcterms:created xsi:type="dcterms:W3CDTF">2019-11-29T10:14:45Z</dcterms:created>
  <dcterms:modified xsi:type="dcterms:W3CDTF">2021-05-28T12:16:02Z</dcterms:modified>
</cp:coreProperties>
</file>